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5535" r:id="rId1"/>
  </p:sldMasterIdLst>
  <p:notesMasterIdLst>
    <p:notesMasterId r:id="rId17"/>
  </p:notesMasterIdLst>
  <p:sldIdLst>
    <p:sldId id="300" r:id="rId2"/>
    <p:sldId id="313" r:id="rId3"/>
    <p:sldId id="301" r:id="rId4"/>
    <p:sldId id="302" r:id="rId5"/>
    <p:sldId id="312" r:id="rId6"/>
    <p:sldId id="303" r:id="rId7"/>
    <p:sldId id="304" r:id="rId8"/>
    <p:sldId id="305" r:id="rId9"/>
    <p:sldId id="315" r:id="rId10"/>
    <p:sldId id="314" r:id="rId11"/>
    <p:sldId id="286" r:id="rId12"/>
    <p:sldId id="311" r:id="rId13"/>
    <p:sldId id="264" r:id="rId14"/>
    <p:sldId id="317" r:id="rId15"/>
    <p:sldId id="316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1932"/>
    <a:srgbClr val="0067CD"/>
    <a:srgbClr val="BFBFBF"/>
    <a:srgbClr val="9BCDFF"/>
    <a:srgbClr val="5AC3FA"/>
    <a:srgbClr val="FFFFFF"/>
    <a:srgbClr val="EC7655"/>
    <a:srgbClr val="003367"/>
    <a:srgbClr val="0A326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0" autoAdjust="0"/>
    <p:restoredTop sz="89941" autoAdjust="0"/>
  </p:normalViewPr>
  <p:slideViewPr>
    <p:cSldViewPr snapToGrid="0" showGuides="1">
      <p:cViewPr>
        <p:scale>
          <a:sx n="100" d="100"/>
          <a:sy n="100" d="100"/>
        </p:scale>
        <p:origin x="-1290" y="-120"/>
      </p:cViewPr>
      <p:guideLst>
        <p:guide orient="horz" pos="432"/>
        <p:guide orient="horz" pos="3888"/>
        <p:guide pos="576"/>
        <p:guide pos="51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Feature Phone</c:v>
                </c:pt>
              </c:strCache>
            </c:strRef>
          </c:tx>
          <c:cat>
            <c:strRef>
              <c:f>Sheet1!$A$2:$A$15</c:f>
              <c:strCache>
                <c:ptCount val="14"/>
                <c:pt idx="0">
                  <c:v>2008 Q2</c:v>
                </c:pt>
                <c:pt idx="1">
                  <c:v>2008 Q3</c:v>
                </c:pt>
                <c:pt idx="2">
                  <c:v>2008 Q4</c:v>
                </c:pt>
                <c:pt idx="3">
                  <c:v>2009 Q1</c:v>
                </c:pt>
                <c:pt idx="4">
                  <c:v>2009 Q2</c:v>
                </c:pt>
                <c:pt idx="5">
                  <c:v>2009 Q3</c:v>
                </c:pt>
                <c:pt idx="6">
                  <c:v>2009 Q4</c:v>
                </c:pt>
                <c:pt idx="7">
                  <c:v>2010 Q1</c:v>
                </c:pt>
                <c:pt idx="8">
                  <c:v>2010 Q2</c:v>
                </c:pt>
                <c:pt idx="9">
                  <c:v>2010 Q3</c:v>
                </c:pt>
                <c:pt idx="10">
                  <c:v>2010 Q4</c:v>
                </c:pt>
                <c:pt idx="11">
                  <c:v>2011 Q1</c:v>
                </c:pt>
                <c:pt idx="12">
                  <c:v>2011 Q2</c:v>
                </c:pt>
                <c:pt idx="13">
                  <c:v>2011 Q3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90</c:v>
                </c:pt>
                <c:pt idx="1">
                  <c:v>87</c:v>
                </c:pt>
                <c:pt idx="2">
                  <c:v>86</c:v>
                </c:pt>
                <c:pt idx="3">
                  <c:v>84</c:v>
                </c:pt>
                <c:pt idx="4">
                  <c:v>83</c:v>
                </c:pt>
                <c:pt idx="5">
                  <c:v>81</c:v>
                </c:pt>
                <c:pt idx="6">
                  <c:v>79</c:v>
                </c:pt>
                <c:pt idx="7">
                  <c:v>76</c:v>
                </c:pt>
                <c:pt idx="8">
                  <c:v>73</c:v>
                </c:pt>
                <c:pt idx="9">
                  <c:v>69</c:v>
                </c:pt>
                <c:pt idx="10">
                  <c:v>65</c:v>
                </c:pt>
                <c:pt idx="11">
                  <c:v>60</c:v>
                </c:pt>
                <c:pt idx="12">
                  <c:v>55</c:v>
                </c:pt>
                <c:pt idx="13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Smart Phone</c:v>
                </c:pt>
              </c:strCache>
            </c:strRef>
          </c:tx>
          <c:cat>
            <c:strRef>
              <c:f>Sheet1!$A$2:$A$15</c:f>
              <c:strCache>
                <c:ptCount val="14"/>
                <c:pt idx="0">
                  <c:v>2008 Q2</c:v>
                </c:pt>
                <c:pt idx="1">
                  <c:v>2008 Q3</c:v>
                </c:pt>
                <c:pt idx="2">
                  <c:v>2008 Q4</c:v>
                </c:pt>
                <c:pt idx="3">
                  <c:v>2009 Q1</c:v>
                </c:pt>
                <c:pt idx="4">
                  <c:v>2009 Q2</c:v>
                </c:pt>
                <c:pt idx="5">
                  <c:v>2009 Q3</c:v>
                </c:pt>
                <c:pt idx="6">
                  <c:v>2009 Q4</c:v>
                </c:pt>
                <c:pt idx="7">
                  <c:v>2010 Q1</c:v>
                </c:pt>
                <c:pt idx="8">
                  <c:v>2010 Q2</c:v>
                </c:pt>
                <c:pt idx="9">
                  <c:v>2010 Q3</c:v>
                </c:pt>
                <c:pt idx="10">
                  <c:v>2010 Q4</c:v>
                </c:pt>
                <c:pt idx="11">
                  <c:v>2011 Q1</c:v>
                </c:pt>
                <c:pt idx="12">
                  <c:v>2011 Q2</c:v>
                </c:pt>
                <c:pt idx="13">
                  <c:v>2011 Q3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10</c:v>
                </c:pt>
                <c:pt idx="1">
                  <c:v>13</c:v>
                </c:pt>
                <c:pt idx="2">
                  <c:v>14</c:v>
                </c:pt>
                <c:pt idx="3">
                  <c:v>16</c:v>
                </c:pt>
                <c:pt idx="4">
                  <c:v>17</c:v>
                </c:pt>
                <c:pt idx="5">
                  <c:v>19</c:v>
                </c:pt>
                <c:pt idx="6">
                  <c:v>21</c:v>
                </c:pt>
                <c:pt idx="7">
                  <c:v>24</c:v>
                </c:pt>
                <c:pt idx="8">
                  <c:v>27</c:v>
                </c:pt>
                <c:pt idx="9">
                  <c:v>31</c:v>
                </c:pt>
                <c:pt idx="10">
                  <c:v>35</c:v>
                </c:pt>
                <c:pt idx="11">
                  <c:v>40</c:v>
                </c:pt>
                <c:pt idx="12">
                  <c:v>45</c:v>
                </c:pt>
                <c:pt idx="13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/>
        <c:axId val="118555776"/>
        <c:axId val="118557312"/>
      </c:areaChart>
      <c:catAx>
        <c:axId val="118555776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venir LT Std 45 Book" pitchFamily="34" charset="0"/>
              </a:defRPr>
            </a:pPr>
            <a:endParaRPr lang="en-US"/>
          </a:p>
        </c:txPr>
        <c:crossAx val="118557312"/>
        <c:crosses val="autoZero"/>
        <c:auto val="1"/>
        <c:lblAlgn val="ctr"/>
        <c:lblOffset val="100"/>
        <c:noMultiLvlLbl val="0"/>
      </c:catAx>
      <c:valAx>
        <c:axId val="1185573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prstClr val="white">
                  <a:lumMod val="75000"/>
                  <a:alpha val="65000"/>
                </a:prstClr>
              </a:solidFill>
              <a:prstDash val="solid"/>
              <a:round/>
              <a:headEnd type="none" w="med" len="med"/>
              <a:tailEnd type="none" w="med" len="med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Avenir LT Std 45 Book" pitchFamily="34" charset="0"/>
              </a:defRPr>
            </a:pPr>
            <a:endParaRPr lang="en-US"/>
          </a:p>
        </c:txPr>
        <c:crossAx val="11855577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8D241-0AB7-BC44-80E8-F0A20AF46E9E}" type="datetimeFigureOut">
              <a:rPr lang="en-US"/>
              <a:pPr/>
              <a:t>4/15/2011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143C0-4F23-B545-9533-520B5A87CA1E}" type="slidenum">
              <a:rPr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914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AAF6D-FF67-4A2D-95D4-D115EB4EB230}" type="slidenum">
              <a:rPr lang="en-US" smtClean="0">
                <a:solidFill>
                  <a:prstClr val="black"/>
                </a:solidFill>
                <a:ea typeface="ＭＳ Ｐゴシック" pitchFamily="112" charset="-128"/>
                <a:cs typeface="ＭＳ Ｐゴシック" pitchFamily="11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>
              <a:solidFill>
                <a:prstClr val="black"/>
              </a:solidFill>
              <a:ea typeface="ＭＳ Ｐゴシック" pitchFamily="112" charset="-128"/>
              <a:cs typeface="ＭＳ Ｐゴシック" pitchFamily="112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205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4F8E14-42F8-4401-A22F-0CD8E7871A1E}" type="slidenum">
              <a:rPr lang="en-US">
                <a:latin typeface="Times New Roman" pitchFamily="48" charset="0"/>
                <a:ea typeface="ＭＳ Ｐゴシック" pitchFamily="48" charset="-128"/>
                <a:cs typeface="ＭＳ Ｐゴシック" pitchFamily="48" charset="-128"/>
              </a:rPr>
              <a:pPr/>
              <a:t>11</a:t>
            </a:fld>
            <a:endParaRPr lang="en-US">
              <a:latin typeface="Times New Roman" pitchFamily="48" charset="0"/>
              <a:ea typeface="ＭＳ Ｐゴシック" pitchFamily="48" charset="-128"/>
              <a:cs typeface="ＭＳ Ｐゴシック" pitchFamily="48" charset="-128"/>
            </a:endParaRPr>
          </a:p>
        </p:txBody>
      </p:sp>
      <p:sp>
        <p:nvSpPr>
          <p:cNvPr id="1945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48" charset="0"/>
              <a:ea typeface="ＭＳ Ｐゴシック" pitchFamily="48" charset="-128"/>
              <a:cs typeface="ＭＳ Ｐゴシック" pitchFamily="48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2680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289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5040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388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808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2EEFDB-5FD7-4DF8-8A50-CD6312CA425F}" type="slidenum">
              <a:rPr lang="en-US" smtClean="0">
                <a:solidFill>
                  <a:prstClr val="black"/>
                </a:solidFill>
                <a:ea typeface="ＭＳ Ｐゴシック" pitchFamily="112" charset="-128"/>
                <a:cs typeface="ＭＳ Ｐゴシック" pitchFamily="11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>
              <a:solidFill>
                <a:prstClr val="black"/>
              </a:solidFill>
              <a:ea typeface="ＭＳ Ｐゴシック" pitchFamily="112" charset="-128"/>
              <a:cs typeface="ＭＳ Ｐゴシック" pitchFamily="112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6BDE2A-00BE-48B2-9D35-213CC82C43C4}" type="slidenum">
              <a:rPr lang="en-US" smtClean="0">
                <a:solidFill>
                  <a:prstClr val="black"/>
                </a:solidFill>
                <a:ea typeface="ＭＳ Ｐゴシック" pitchFamily="112" charset="-128"/>
                <a:cs typeface="ＭＳ Ｐゴシック" pitchFamily="112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mtClean="0">
              <a:solidFill>
                <a:prstClr val="black"/>
              </a:solidFill>
              <a:ea typeface="ＭＳ Ｐゴシック" pitchFamily="112" charset="-128"/>
              <a:cs typeface="ＭＳ Ｐゴシック" pitchFamily="11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EC73C-1164-CA43-9CA2-E40A5599B5A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EC73C-1164-CA43-9CA2-E40A5599B5A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6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156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967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71600" y="1645920"/>
            <a:ext cx="6400800" cy="1271016"/>
          </a:xfrm>
        </p:spPr>
        <p:txBody>
          <a:bodyPr rIns="0" anchor="b">
            <a:noAutofit/>
          </a:bodyPr>
          <a:lstStyle>
            <a:lvl1pPr algn="ctr">
              <a:defRPr sz="3000"/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090672"/>
            <a:ext cx="6400800" cy="758952"/>
          </a:xfrm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pic>
        <p:nvPicPr>
          <p:cNvPr id="4" name="Picture 3" descr="esri logo_ppt_520px.png"/>
          <p:cNvPicPr>
            <a:picLocks noChangeAspect="1"/>
          </p:cNvPicPr>
          <p:nvPr/>
        </p:nvPicPr>
        <p:blipFill>
          <a:blip r:embed="rId2"/>
          <a:srcRect r="2655" b="10029"/>
          <a:stretch>
            <a:fillRect/>
          </a:stretch>
        </p:blipFill>
        <p:spPr bwMode="gray">
          <a:xfrm>
            <a:off x="6000750" y="5222826"/>
            <a:ext cx="3143250" cy="163517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m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634221copy_demo_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header-banner.png"/>
          <p:cNvPicPr>
            <a:picLocks/>
          </p:cNvPicPr>
          <p:nvPr/>
        </p:nvPicPr>
        <p:blipFill>
          <a:blip r:embed="rId3"/>
          <a:srcRect r="15741"/>
          <a:stretch>
            <a:fillRect/>
          </a:stretch>
        </p:blipFill>
        <p:spPr bwMode="hidden">
          <a:xfrm>
            <a:off x="2723441" y="1919126"/>
            <a:ext cx="6420559" cy="502920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200400" y="2428259"/>
            <a:ext cx="5029200" cy="292608"/>
          </a:xfrm>
        </p:spPr>
        <p:txBody>
          <a:bodyPr anchor="t">
            <a:noAutofit/>
          </a:bodyPr>
          <a:lstStyle>
            <a:lvl1pPr marL="0" indent="0" algn="r">
              <a:lnSpc>
                <a:spcPts val="2000"/>
              </a:lnSpc>
              <a:spcBef>
                <a:spcPts val="0"/>
              </a:spcBef>
              <a:buNone/>
              <a:defRPr sz="1600" b="0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grpSp>
        <p:nvGrpSpPr>
          <p:cNvPr id="6" name="Group 20"/>
          <p:cNvGrpSpPr/>
          <p:nvPr/>
        </p:nvGrpSpPr>
        <p:grpSpPr bwMode="ltGray">
          <a:xfrm>
            <a:off x="437931" y="695202"/>
            <a:ext cx="5931335" cy="5870448"/>
            <a:chOff x="437931" y="695202"/>
            <a:chExt cx="5931335" cy="5870448"/>
          </a:xfrm>
        </p:grpSpPr>
        <p:cxnSp>
          <p:nvCxnSpPr>
            <p:cNvPr id="7" name="Straight Connector 6"/>
            <p:cNvCxnSpPr/>
            <p:nvPr userDrawn="1"/>
          </p:nvCxnSpPr>
          <p:spPr bwMode="ltGray">
            <a:xfrm>
              <a:off x="914400" y="695202"/>
              <a:ext cx="0" cy="5870448"/>
            </a:xfrm>
            <a:prstGeom prst="line">
              <a:avLst/>
            </a:prstGeom>
            <a:gradFill rotWithShape="0">
              <a:gsLst>
                <a:gs pos="0">
                  <a:srgbClr val="014687"/>
                </a:gs>
                <a:gs pos="100000">
                  <a:srgbClr val="3393C2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35000">
                    <a:srgbClr val="5AC3FA"/>
                  </a:gs>
                  <a:gs pos="0">
                    <a:srgbClr val="FFFFFF">
                      <a:alpha val="0"/>
                    </a:srgbClr>
                  </a:gs>
                  <a:gs pos="100000">
                    <a:srgbClr val="5AC3FA">
                      <a:alpha val="0"/>
                    </a:srgbClr>
                  </a:gs>
                  <a:gs pos="65000">
                    <a:srgbClr val="5AC3FA"/>
                  </a:gs>
                </a:gsLst>
                <a:lin ang="162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/>
            <p:cNvCxnSpPr/>
            <p:nvPr userDrawn="1"/>
          </p:nvCxnSpPr>
          <p:spPr bwMode="ltGray">
            <a:xfrm rot="10800000">
              <a:off x="437932" y="5636448"/>
              <a:ext cx="5931334" cy="1"/>
            </a:xfrm>
            <a:prstGeom prst="line">
              <a:avLst/>
            </a:prstGeom>
            <a:gradFill rotWithShape="0">
              <a:gsLst>
                <a:gs pos="0">
                  <a:srgbClr val="014687"/>
                </a:gs>
                <a:gs pos="100000">
                  <a:srgbClr val="3393C2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17000">
                    <a:srgbClr val="5AC3FA"/>
                  </a:gs>
                  <a:gs pos="0">
                    <a:srgbClr val="FFFFFF">
                      <a:alpha val="0"/>
                    </a:srgbClr>
                  </a:gs>
                  <a:gs pos="100000">
                    <a:srgbClr val="5AC3FA">
                      <a:alpha val="0"/>
                    </a:srgbClr>
                  </a:gs>
                  <a:gs pos="75000">
                    <a:srgbClr val="5AC3FA"/>
                  </a:gs>
                </a:gsLst>
                <a:lin ang="108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 userDrawn="1"/>
          </p:nvCxnSpPr>
          <p:spPr bwMode="ltGray">
            <a:xfrm rot="10800000">
              <a:off x="437932" y="4397869"/>
              <a:ext cx="5931334" cy="1"/>
            </a:xfrm>
            <a:prstGeom prst="line">
              <a:avLst/>
            </a:prstGeom>
            <a:gradFill rotWithShape="0">
              <a:gsLst>
                <a:gs pos="0">
                  <a:srgbClr val="014687"/>
                </a:gs>
                <a:gs pos="100000">
                  <a:srgbClr val="3393C2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17000">
                    <a:srgbClr val="5AC3FA"/>
                  </a:gs>
                  <a:gs pos="0">
                    <a:srgbClr val="FFFFFF">
                      <a:alpha val="0"/>
                    </a:srgbClr>
                  </a:gs>
                  <a:gs pos="100000">
                    <a:srgbClr val="5AC3FA">
                      <a:alpha val="0"/>
                    </a:srgbClr>
                  </a:gs>
                  <a:gs pos="75000">
                    <a:srgbClr val="5AC3FA"/>
                  </a:gs>
                </a:gsLst>
                <a:lin ang="108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 userDrawn="1"/>
          </p:nvCxnSpPr>
          <p:spPr bwMode="ltGray">
            <a:xfrm rot="10800000" flipV="1">
              <a:off x="437931" y="3159290"/>
              <a:ext cx="4002190" cy="1"/>
            </a:xfrm>
            <a:prstGeom prst="line">
              <a:avLst/>
            </a:prstGeom>
            <a:gradFill rotWithShape="0">
              <a:gsLst>
                <a:gs pos="0">
                  <a:srgbClr val="014687"/>
                </a:gs>
                <a:gs pos="100000">
                  <a:srgbClr val="3393C2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80000">
                    <a:srgbClr val="5AC3FA"/>
                  </a:gs>
                  <a:gs pos="0">
                    <a:srgbClr val="FFFFFF">
                      <a:alpha val="0"/>
                    </a:srgbClr>
                  </a:gs>
                  <a:gs pos="100000">
                    <a:srgbClr val="5AC3FA">
                      <a:alpha val="0"/>
                    </a:srgbClr>
                  </a:gs>
                  <a:gs pos="20000">
                    <a:srgbClr val="5AC3FA"/>
                  </a:gs>
                </a:gsLst>
                <a:lin ang="108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 userDrawn="1"/>
          </p:nvCxnSpPr>
          <p:spPr bwMode="ltGray">
            <a:xfrm rot="10800000">
              <a:off x="437935" y="1920709"/>
              <a:ext cx="2542147" cy="1588"/>
            </a:xfrm>
            <a:prstGeom prst="line">
              <a:avLst/>
            </a:prstGeom>
            <a:gradFill rotWithShape="0">
              <a:gsLst>
                <a:gs pos="0">
                  <a:srgbClr val="014687"/>
                </a:gs>
                <a:gs pos="100000">
                  <a:srgbClr val="3393C2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50000">
                    <a:srgbClr val="5AC3FA"/>
                  </a:gs>
                  <a:gs pos="0">
                    <a:srgbClr val="FFFFFF">
                      <a:alpha val="0"/>
                    </a:srgbClr>
                  </a:gs>
                  <a:gs pos="100000">
                    <a:srgbClr val="5AC3FA">
                      <a:alpha val="0"/>
                    </a:srgbClr>
                  </a:gs>
                </a:gsLst>
                <a:lin ang="108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 userDrawn="1"/>
          </p:nvCxnSpPr>
          <p:spPr bwMode="ltGray">
            <a:xfrm>
              <a:off x="2438664" y="1307850"/>
              <a:ext cx="0" cy="5257800"/>
            </a:xfrm>
            <a:prstGeom prst="line">
              <a:avLst/>
            </a:prstGeom>
            <a:gradFill rotWithShape="0">
              <a:gsLst>
                <a:gs pos="0">
                  <a:srgbClr val="014687"/>
                </a:gs>
                <a:gs pos="100000">
                  <a:srgbClr val="3393C2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35000">
                    <a:srgbClr val="5AC3FA"/>
                  </a:gs>
                  <a:gs pos="0">
                    <a:srgbClr val="FFFFFF">
                      <a:alpha val="0"/>
                    </a:srgbClr>
                  </a:gs>
                  <a:gs pos="100000">
                    <a:srgbClr val="5AC3FA">
                      <a:alpha val="0"/>
                    </a:srgbClr>
                  </a:gs>
                  <a:gs pos="65000">
                    <a:srgbClr val="5AC3FA"/>
                  </a:gs>
                </a:gsLst>
                <a:lin ang="162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 userDrawn="1"/>
          </p:nvCxnSpPr>
          <p:spPr bwMode="ltGray">
            <a:xfrm>
              <a:off x="3962928" y="2679450"/>
              <a:ext cx="0" cy="3886200"/>
            </a:xfrm>
            <a:prstGeom prst="line">
              <a:avLst/>
            </a:prstGeom>
            <a:gradFill rotWithShape="0">
              <a:gsLst>
                <a:gs pos="0">
                  <a:srgbClr val="014687"/>
                </a:gs>
                <a:gs pos="100000">
                  <a:srgbClr val="3393C2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35000">
                    <a:srgbClr val="5AC3FA"/>
                  </a:gs>
                  <a:gs pos="0">
                    <a:srgbClr val="FFFFFF">
                      <a:alpha val="0"/>
                    </a:srgbClr>
                  </a:gs>
                  <a:gs pos="100000">
                    <a:srgbClr val="5AC3FA">
                      <a:alpha val="0"/>
                    </a:srgbClr>
                  </a:gs>
                  <a:gs pos="65000">
                    <a:srgbClr val="5AC3FA"/>
                  </a:gs>
                </a:gsLst>
                <a:lin ang="162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 userDrawn="1"/>
          </p:nvCxnSpPr>
          <p:spPr bwMode="ltGray">
            <a:xfrm>
              <a:off x="5487192" y="3749298"/>
              <a:ext cx="0" cy="2816352"/>
            </a:xfrm>
            <a:prstGeom prst="line">
              <a:avLst/>
            </a:prstGeom>
            <a:gradFill rotWithShape="0">
              <a:gsLst>
                <a:gs pos="0">
                  <a:srgbClr val="014687"/>
                </a:gs>
                <a:gs pos="100000">
                  <a:srgbClr val="3393C2"/>
                </a:gs>
              </a:gsLst>
              <a:lin ang="2700000" scaled="1"/>
            </a:gradFill>
            <a:ln w="12700" cap="flat" cmpd="sng" algn="ctr">
              <a:gradFill flip="none" rotWithShape="1">
                <a:gsLst>
                  <a:gs pos="35000">
                    <a:srgbClr val="5AC3FA"/>
                  </a:gs>
                  <a:gs pos="0">
                    <a:srgbClr val="FFFFFF">
                      <a:alpha val="0"/>
                    </a:srgbClr>
                  </a:gs>
                  <a:gs pos="100000">
                    <a:srgbClr val="5AC3FA">
                      <a:alpha val="0"/>
                    </a:srgbClr>
                  </a:gs>
                  <a:gs pos="65000">
                    <a:srgbClr val="5AC3FA"/>
                  </a:gs>
                </a:gsLst>
                <a:lin ang="16200000" scaled="0"/>
                <a:tileRect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00400" y="1911774"/>
            <a:ext cx="5029200" cy="457200"/>
          </a:xfrm>
        </p:spPr>
        <p:txBody>
          <a:bodyPr wrap="square" anchor="t"/>
          <a:lstStyle>
            <a:lvl1pPr marL="0" indent="0" algn="r">
              <a:def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Demo Title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sri logo_big_wh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871664" y="5646743"/>
            <a:ext cx="6357938" cy="522285"/>
          </a:xfrm>
        </p:spPr>
        <p:txBody>
          <a:bodyPr anchor="b" anchorCtr="0"/>
          <a:lstStyle>
            <a:lvl1pPr algn="r">
              <a:buNone/>
              <a:defRPr sz="1400" b="0" i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Tagline (optional)</a:t>
            </a:r>
            <a:endParaRPr lang="en-US" dirty="0"/>
          </a:p>
        </p:txBody>
      </p:sp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85804"/>
            <a:ext cx="9144001" cy="5365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733736"/>
            <a:ext cx="7315200" cy="482603"/>
          </a:xfrm>
        </p:spPr>
        <p:txBody>
          <a:bodyPr>
            <a:normAutofit/>
          </a:bodyPr>
          <a:lstStyle>
            <a:lvl1pPr>
              <a:defRPr sz="230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1233949"/>
            <a:ext cx="7315200" cy="479423"/>
          </a:xfrm>
        </p:spPr>
        <p:txBody>
          <a:bodyPr tIns="91422">
            <a:normAutofit/>
          </a:bodyPr>
          <a:lstStyle>
            <a:lvl1pPr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subtitle (optional)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6"/>
          </p:nvPr>
        </p:nvSpPr>
        <p:spPr>
          <a:xfrm>
            <a:off x="1422400" y="1887540"/>
            <a:ext cx="6821488" cy="3525840"/>
          </a:xfrm>
        </p:spPr>
        <p:txBody>
          <a:bodyPr>
            <a:normAutofit/>
          </a:bodyPr>
          <a:lstStyle>
            <a:lvl1pPr>
              <a:defRPr sz="19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24949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871664" y="5646743"/>
            <a:ext cx="6357938" cy="522285"/>
          </a:xfrm>
        </p:spPr>
        <p:txBody>
          <a:bodyPr anchor="b" anchorCtr="0"/>
          <a:lstStyle>
            <a:lvl1pPr algn="r">
              <a:buNone/>
              <a:defRPr sz="1400" b="0" i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Tagline (optional)</a:t>
            </a:r>
            <a:endParaRPr lang="en-US" dirty="0"/>
          </a:p>
        </p:txBody>
      </p:sp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85804"/>
            <a:ext cx="9144001" cy="5365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733736"/>
            <a:ext cx="7315200" cy="482603"/>
          </a:xfrm>
        </p:spPr>
        <p:txBody>
          <a:bodyPr>
            <a:normAutofit/>
          </a:bodyPr>
          <a:lstStyle>
            <a:lvl1pPr>
              <a:defRPr sz="230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1233949"/>
            <a:ext cx="7315200" cy="479423"/>
          </a:xfrm>
        </p:spPr>
        <p:txBody>
          <a:bodyPr tIns="91422">
            <a:normAutofit/>
          </a:bodyPr>
          <a:lstStyle>
            <a:lvl1pPr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subtitle (optional)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6"/>
          </p:nvPr>
        </p:nvSpPr>
        <p:spPr>
          <a:xfrm>
            <a:off x="1422400" y="1887540"/>
            <a:ext cx="6821488" cy="3525840"/>
          </a:xfrm>
        </p:spPr>
        <p:txBody>
          <a:bodyPr>
            <a:normAutofit/>
          </a:bodyPr>
          <a:lstStyle>
            <a:lvl1pPr>
              <a:defRPr sz="19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7757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871664" y="5646743"/>
            <a:ext cx="6357938" cy="522285"/>
          </a:xfrm>
        </p:spPr>
        <p:txBody>
          <a:bodyPr anchor="b" anchorCtr="0"/>
          <a:lstStyle>
            <a:lvl1pPr algn="r">
              <a:buNone/>
              <a:defRPr sz="1400" b="0" i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Tagline (optional)</a:t>
            </a:r>
            <a:endParaRPr lang="en-US" dirty="0"/>
          </a:p>
        </p:txBody>
      </p:sp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85804"/>
            <a:ext cx="9144001" cy="5365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733736"/>
            <a:ext cx="7315200" cy="482603"/>
          </a:xfrm>
        </p:spPr>
        <p:txBody>
          <a:bodyPr>
            <a:normAutofit/>
          </a:bodyPr>
          <a:lstStyle>
            <a:lvl1pPr>
              <a:defRPr sz="230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1233949"/>
            <a:ext cx="7315200" cy="479423"/>
          </a:xfrm>
        </p:spPr>
        <p:txBody>
          <a:bodyPr tIns="91422">
            <a:normAutofit/>
          </a:bodyPr>
          <a:lstStyle>
            <a:lvl1pPr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subtitle (optional)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6"/>
          </p:nvPr>
        </p:nvSpPr>
        <p:spPr>
          <a:xfrm>
            <a:off x="1422400" y="1887540"/>
            <a:ext cx="6821488" cy="3525840"/>
          </a:xfrm>
        </p:spPr>
        <p:txBody>
          <a:bodyPr>
            <a:normAutofit/>
          </a:bodyPr>
          <a:lstStyle>
            <a:lvl1pPr>
              <a:defRPr sz="19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7622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871664" y="5646743"/>
            <a:ext cx="6357938" cy="522285"/>
          </a:xfrm>
        </p:spPr>
        <p:txBody>
          <a:bodyPr anchor="b" anchorCtr="0"/>
          <a:lstStyle>
            <a:lvl1pPr algn="r">
              <a:buNone/>
              <a:defRPr sz="1400" b="0" i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Tagline (optional)</a:t>
            </a:r>
            <a:endParaRPr lang="en-US" dirty="0"/>
          </a:p>
        </p:txBody>
      </p:sp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85804"/>
            <a:ext cx="9144001" cy="5365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733736"/>
            <a:ext cx="7315200" cy="482603"/>
          </a:xfrm>
        </p:spPr>
        <p:txBody>
          <a:bodyPr>
            <a:normAutofit/>
          </a:bodyPr>
          <a:lstStyle>
            <a:lvl1pPr>
              <a:defRPr sz="230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1233949"/>
            <a:ext cx="7315200" cy="479423"/>
          </a:xfrm>
        </p:spPr>
        <p:txBody>
          <a:bodyPr tIns="91422">
            <a:normAutofit/>
          </a:bodyPr>
          <a:lstStyle>
            <a:lvl1pPr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subtitle (optional)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6"/>
          </p:nvPr>
        </p:nvSpPr>
        <p:spPr>
          <a:xfrm>
            <a:off x="1422400" y="1887540"/>
            <a:ext cx="6821488" cy="3525840"/>
          </a:xfrm>
        </p:spPr>
        <p:txBody>
          <a:bodyPr>
            <a:normAutofit/>
          </a:bodyPr>
          <a:lstStyle>
            <a:lvl1pPr>
              <a:defRPr sz="19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992741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1871664" y="5646743"/>
            <a:ext cx="6357938" cy="522285"/>
          </a:xfrm>
        </p:spPr>
        <p:txBody>
          <a:bodyPr anchor="b" anchorCtr="0"/>
          <a:lstStyle>
            <a:lvl1pPr algn="r">
              <a:buNone/>
              <a:defRPr sz="1400" b="0" i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Tagline (optional)</a:t>
            </a:r>
            <a:endParaRPr lang="en-US" dirty="0"/>
          </a:p>
        </p:txBody>
      </p:sp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85804"/>
            <a:ext cx="9144001" cy="5365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733736"/>
            <a:ext cx="7315200" cy="482603"/>
          </a:xfrm>
        </p:spPr>
        <p:txBody>
          <a:bodyPr>
            <a:normAutofit/>
          </a:bodyPr>
          <a:lstStyle>
            <a:lvl1pPr>
              <a:defRPr sz="230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 hasCustomPrompt="1"/>
          </p:nvPr>
        </p:nvSpPr>
        <p:spPr>
          <a:xfrm>
            <a:off x="914400" y="1233949"/>
            <a:ext cx="7315200" cy="479423"/>
          </a:xfrm>
        </p:spPr>
        <p:txBody>
          <a:bodyPr tIns="91422">
            <a:normAutofit/>
          </a:bodyPr>
          <a:lstStyle>
            <a:lvl1pPr>
              <a:buNone/>
              <a:defRPr sz="160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 smtClean="0"/>
              <a:t>Click to edit subtitle (optional)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6"/>
          </p:nvPr>
        </p:nvSpPr>
        <p:spPr>
          <a:xfrm>
            <a:off x="1422400" y="1887540"/>
            <a:ext cx="6821488" cy="3525840"/>
          </a:xfrm>
        </p:spPr>
        <p:txBody>
          <a:bodyPr>
            <a:normAutofit/>
          </a:bodyPr>
          <a:lstStyle>
            <a:lvl1pPr>
              <a:defRPr sz="1900"/>
            </a:lvl1pPr>
            <a:lvl2pPr>
              <a:defRPr sz="17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78596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hidden">
          <a:xfrm>
            <a:off x="378" y="685800"/>
            <a:ext cx="9143244" cy="5364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1947672"/>
            <a:ext cx="6629400" cy="3429000"/>
          </a:xfrm>
        </p:spPr>
        <p:txBody>
          <a:bodyPr/>
          <a:lstStyle>
            <a:lvl5pPr>
              <a:lnSpc>
                <a:spcPts val="18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hidden">
          <a:xfrm>
            <a:off x="378" y="685800"/>
            <a:ext cx="9143244" cy="5364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0" y="1243584"/>
            <a:ext cx="7315200" cy="347472"/>
          </a:xfrm>
        </p:spPr>
        <p:txBody>
          <a:bodyPr anchor="t">
            <a:no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1947672"/>
            <a:ext cx="6629400" cy="34290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hidden">
          <a:xfrm>
            <a:off x="378" y="685800"/>
            <a:ext cx="9143244" cy="5364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1947672"/>
            <a:ext cx="6629400" cy="34290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28800" y="5715000"/>
            <a:ext cx="6400800" cy="475487"/>
          </a:xfrm>
        </p:spPr>
        <p:txBody>
          <a:bodyPr anchor="b">
            <a:noAutofit/>
          </a:bodyPr>
          <a:lstStyle>
            <a:lvl1pPr marL="0" marR="0" indent="0" algn="r" defTabSz="4572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 rtl="0"/>
            <a:r>
              <a:rPr lang="en-US" sz="1400" i="1" kern="1200" baseline="0" smtClean="0">
                <a:solidFill>
                  <a:srgbClr val="FFFF96"/>
                </a:solidFill>
              </a:rPr>
              <a:t>Click to Edit Tagline (optional)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hidden">
          <a:xfrm>
            <a:off x="378" y="685800"/>
            <a:ext cx="9143244" cy="5364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0" y="1243584"/>
            <a:ext cx="7315200" cy="347472"/>
          </a:xfrm>
        </p:spPr>
        <p:txBody>
          <a:bodyPr anchor="t">
            <a:no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1947672"/>
            <a:ext cx="6629400" cy="3429000"/>
          </a:xfrm>
        </p:spPr>
        <p:txBody>
          <a:bodyPr/>
          <a:lstStyle>
            <a:lvl1pPr>
              <a:defRPr sz="2000" b="1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828800" y="5715000"/>
            <a:ext cx="6400800" cy="475487"/>
          </a:xfrm>
        </p:spPr>
        <p:txBody>
          <a:bodyPr anchor="b">
            <a:noAutofit/>
          </a:bodyPr>
          <a:lstStyle>
            <a:lvl1pPr marL="0" indent="0" algn="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ct val="80000"/>
              <a:buFontTx/>
              <a:buNone/>
              <a:tabLst/>
              <a:defRPr lang="en-US" sz="1400" b="0" i="1" kern="1200" baseline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 rtl="0"/>
            <a:r>
              <a:rPr lang="en-US" sz="1400" i="1" kern="1200" baseline="0" smtClean="0">
                <a:solidFill>
                  <a:srgbClr val="FFFF96"/>
                </a:solidFill>
              </a:rPr>
              <a:t>Click to Edit Tagline (optional)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eader-bann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hidden">
          <a:xfrm>
            <a:off x="378" y="685800"/>
            <a:ext cx="9143244" cy="53640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nner_gradient.png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 bwMode="hidden">
          <a:xfrm>
            <a:off x="457200" y="2444750"/>
            <a:ext cx="8229600" cy="12801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28700" y="2505456"/>
            <a:ext cx="7086600" cy="1028700"/>
          </a:xfrm>
        </p:spPr>
        <p:txBody>
          <a:bodyPr anchor="ctr"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600" b="1" i="0" kern="1200" cap="none" baseline="0"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</a:t>
            </a:r>
            <a:br>
              <a:rPr kumimoji="0" lang="en-US"/>
            </a:br>
            <a:r>
              <a:rPr kumimoji="0" lang="en-US"/>
              <a:t>Section Title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371600" y="3737690"/>
            <a:ext cx="6400800" cy="320040"/>
          </a:xfrm>
        </p:spPr>
        <p:txBody>
          <a:bodyPr anchor="t">
            <a:noAutofit/>
          </a:bodyPr>
          <a:lstStyle>
            <a:lvl1pPr marL="0" indent="0" algn="r">
              <a:lnSpc>
                <a:spcPts val="2200"/>
              </a:lnSpc>
              <a:buNone/>
              <a:defRPr sz="1800" b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722376"/>
            <a:ext cx="7315200" cy="48463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1947672"/>
            <a:ext cx="6629400" cy="3429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536" r:id="rId1"/>
    <p:sldLayoutId id="2147485537" r:id="rId2"/>
    <p:sldLayoutId id="2147485538" r:id="rId3"/>
    <p:sldLayoutId id="2147485539" r:id="rId4"/>
    <p:sldLayoutId id="2147485540" r:id="rId5"/>
    <p:sldLayoutId id="2147485541" r:id="rId6"/>
    <p:sldLayoutId id="2147485542" r:id="rId7"/>
    <p:sldLayoutId id="2147485543" r:id="rId8"/>
    <p:sldLayoutId id="2147485544" r:id="rId9"/>
    <p:sldLayoutId id="2147485545" r:id="rId10"/>
    <p:sldLayoutId id="2147485546" r:id="rId11"/>
    <p:sldLayoutId id="2147485547" r:id="rId12"/>
    <p:sldLayoutId id="2147485548" r:id="rId13"/>
    <p:sldLayoutId id="2147485549" r:id="rId14"/>
    <p:sldLayoutId id="2147485550" r:id="rId15"/>
    <p:sldLayoutId id="2147485552" r:id="rId16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ts val="2400"/>
        </a:lnSpc>
        <a:spcBef>
          <a:spcPts val="300"/>
        </a:spcBef>
        <a:spcAft>
          <a:spcPts val="600"/>
        </a:spcAft>
        <a:buClr>
          <a:schemeClr val="tx1">
            <a:lumMod val="65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ts val="2200"/>
        </a:lnSpc>
        <a:spcBef>
          <a:spcPts val="0"/>
        </a:spcBef>
        <a:spcAft>
          <a:spcPts val="600"/>
        </a:spcAft>
        <a:buClr>
          <a:schemeClr val="tx1">
            <a:lumMod val="65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ts val="2000"/>
        </a:lnSpc>
        <a:spcBef>
          <a:spcPts val="0"/>
        </a:spcBef>
        <a:spcAft>
          <a:spcPts val="600"/>
        </a:spcAft>
        <a:buClr>
          <a:schemeClr val="tx1">
            <a:lumMod val="65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1">
            <a:lumMod val="65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tx1">
            <a:lumMod val="65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9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://images.google.com/imgres?imgurl=http://regmedia.co.uk/2007/08/06/apple_iphone_keyboard.jpg&amp;imgrefurl=http://www.reghardware.co.uk/2007/08/06/apple_iphone_keyboard_patent/&amp;usg=__eOH8mWS496J6_qKaenMFRIPEniM=&amp;h=400&amp;w=375&amp;sz=52&amp;hl=en&amp;start=86&amp;um=1&amp;tbnid=SukbEgisMDRoYM:&amp;tbnh=124&amp;tbnw=116&amp;prev=/images?q=iPhone+asset+management&amp;ndsp=20&amp;hl=en&amp;safe=active&amp;rls=com.microsoft:en-us:IE-SearchBox&amp;sa=N&amp;start=80&amp;um=1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venir LT Std 65 Medium" pitchFamily="34" charset="0"/>
              </a:rPr>
              <a:t>Mapping in a Mobile World: </a:t>
            </a:r>
            <a:r>
              <a:rPr lang="en-US" dirty="0" smtClean="0">
                <a:latin typeface="Avenir LT Std 65 Medium" pitchFamily="34" charset="0"/>
              </a:rPr>
              <a:t/>
            </a:r>
            <a:br>
              <a:rPr lang="en-US" dirty="0" smtClean="0">
                <a:latin typeface="Avenir LT Std 65 Medium" pitchFamily="34" charset="0"/>
              </a:rPr>
            </a:br>
            <a:r>
              <a:rPr lang="en-US" dirty="0" smtClean="0">
                <a:latin typeface="Avenir LT Std 65 Medium" pitchFamily="34" charset="0"/>
              </a:rPr>
              <a:t>Getting </a:t>
            </a:r>
            <a:r>
              <a:rPr lang="en-US" dirty="0">
                <a:latin typeface="Avenir LT Std 65 Medium" pitchFamily="34" charset="0"/>
              </a:rPr>
              <a:t>Started With Free APIs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buClr>
                <a:schemeClr val="tx1">
                  <a:lumMod val="65000"/>
                </a:schemeClr>
              </a:buClr>
              <a:buFont typeface="Arial"/>
              <a:buNone/>
              <a:defRPr/>
            </a:pPr>
            <a:r>
              <a:rPr lang="en-US" dirty="0" smtClean="0">
                <a:latin typeface="Avenir LT Std 45 Book" pitchFamily="34" charset="0"/>
              </a:rPr>
              <a:t>Nathan Bennett</a:t>
            </a:r>
          </a:p>
          <a:p>
            <a:pPr fontAlgn="auto">
              <a:spcAft>
                <a:spcPts val="0"/>
              </a:spcAft>
              <a:buClr>
                <a:schemeClr val="tx1">
                  <a:lumMod val="65000"/>
                </a:schemeClr>
              </a:buClr>
              <a:defRPr/>
            </a:pPr>
            <a:r>
              <a:rPr lang="en-US" dirty="0" smtClean="0">
                <a:latin typeface="Avenir LT Std 45 Book" pitchFamily="34" charset="0"/>
              </a:rPr>
              <a:t>Sr. Technical Engineer</a:t>
            </a:r>
          </a:p>
        </p:txBody>
      </p:sp>
      <p:pic>
        <p:nvPicPr>
          <p:cNvPr id="25606" name="Picture 2" descr="C:\Transfer\Images\iPhoneSplashScreen.png"/>
          <p:cNvPicPr>
            <a:picLocks noChangeAspect="1" noChangeArrowheads="1"/>
          </p:cNvPicPr>
          <p:nvPr/>
        </p:nvPicPr>
        <p:blipFill>
          <a:blip r:embed="rId3"/>
          <a:srcRect t="6737" r="9470" b="12965"/>
          <a:stretch>
            <a:fillRect/>
          </a:stretch>
        </p:blipFill>
        <p:spPr bwMode="auto">
          <a:xfrm>
            <a:off x="1449570" y="3459160"/>
            <a:ext cx="1047406" cy="164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100" dir="3180000">
              <a:srgbClr val="000000">
                <a:alpha val="50000"/>
              </a:srgbClr>
            </a:outerShdw>
          </a:effectLst>
        </p:spPr>
      </p:pic>
      <p:pic>
        <p:nvPicPr>
          <p:cNvPr id="10" name="Picture 9" descr="collecting_feature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387" y="4257719"/>
            <a:ext cx="1658589" cy="1698598"/>
          </a:xfrm>
          <a:prstGeom prst="rect">
            <a:avLst/>
          </a:prstGeom>
          <a:effectLst>
            <a:reflection stA="51000" endPos="30000" dist="12700" dir="5400000" sy="-100000" algn="bl" rotWithShape="0"/>
          </a:effectLst>
        </p:spPr>
      </p:pic>
      <p:pic>
        <p:nvPicPr>
          <p:cNvPr id="25607" name="Picture 8" descr="winphone10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8556" y="4764630"/>
            <a:ext cx="881345" cy="15991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16837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venir LT Std 65 Medium" pitchFamily="34" charset="0"/>
              </a:rPr>
              <a:t>ArcGIS </a:t>
            </a:r>
            <a:r>
              <a:rPr lang="en-US" dirty="0" smtClean="0">
                <a:latin typeface="Avenir LT Std 65 Medium" pitchFamily="34" charset="0"/>
              </a:rPr>
              <a:t>APIs – How do I get them?</a:t>
            </a:r>
            <a:endParaRPr lang="en-US" dirty="0">
              <a:latin typeface="Avenir LT Std 65 Medium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1099686" y="1866719"/>
            <a:ext cx="6821488" cy="3525840"/>
          </a:xfrm>
        </p:spPr>
        <p:txBody>
          <a:bodyPr>
            <a:noAutofit/>
          </a:bodyPr>
          <a:lstStyle/>
          <a:p>
            <a:r>
              <a:rPr lang="en-US" b="0" dirty="0">
                <a:latin typeface="Avenir LT Std 45 Book" pitchFamily="34" charset="0"/>
              </a:rPr>
              <a:t>ArcGIS Resource Center</a:t>
            </a:r>
          </a:p>
          <a:p>
            <a:pPr lvl="1"/>
            <a:r>
              <a:rPr lang="en-US" b="0" dirty="0">
                <a:latin typeface="Avenir LT Std 45 Book" pitchFamily="34" charset="0"/>
              </a:rPr>
              <a:t>API download</a:t>
            </a:r>
          </a:p>
          <a:p>
            <a:pPr lvl="1"/>
            <a:r>
              <a:rPr lang="en-US" b="0" dirty="0">
                <a:latin typeface="Avenir LT Std 45 Book" pitchFamily="34" charset="0"/>
              </a:rPr>
              <a:t>Conceptual and reference help</a:t>
            </a:r>
          </a:p>
          <a:p>
            <a:pPr lvl="1"/>
            <a:r>
              <a:rPr lang="en-US" b="0" dirty="0">
                <a:latin typeface="Avenir LT Std 45 Book" pitchFamily="34" charset="0"/>
              </a:rPr>
              <a:t>Community resources</a:t>
            </a:r>
          </a:p>
          <a:p>
            <a:pPr lvl="1"/>
            <a:r>
              <a:rPr lang="en-US" b="0" dirty="0">
                <a:latin typeface="Avenir LT Std 45 Book" pitchFamily="34" charset="0"/>
              </a:rPr>
              <a:t>Samples</a:t>
            </a:r>
          </a:p>
          <a:p>
            <a:endParaRPr lang="en-US" b="0" dirty="0">
              <a:latin typeface="Avenir LT Std 45 Book" pitchFamily="34" charset="0"/>
            </a:endParaRPr>
          </a:p>
          <a:p>
            <a:r>
              <a:rPr lang="en-US" b="0" dirty="0">
                <a:latin typeface="Avenir LT Std 45 Book" pitchFamily="34" charset="0"/>
              </a:rPr>
              <a:t>API Download</a:t>
            </a:r>
          </a:p>
          <a:p>
            <a:pPr lvl="1"/>
            <a:r>
              <a:rPr lang="en-US" b="0" dirty="0">
                <a:latin typeface="Avenir LT Std 45 Book" pitchFamily="34" charset="0"/>
              </a:rPr>
              <a:t>Libraries</a:t>
            </a:r>
          </a:p>
          <a:p>
            <a:pPr lvl="1"/>
            <a:r>
              <a:rPr lang="en-US" b="0" dirty="0">
                <a:latin typeface="Avenir LT Std 45 Book" pitchFamily="34" charset="0"/>
              </a:rPr>
              <a:t>Help System</a:t>
            </a:r>
          </a:p>
          <a:p>
            <a:pPr lvl="1"/>
            <a:r>
              <a:rPr lang="en-US" b="0" dirty="0">
                <a:latin typeface="Avenir LT Std 45 Book" pitchFamily="34" charset="0"/>
              </a:rPr>
              <a:t>IDE Integration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4400" y="1223316"/>
            <a:ext cx="7315200" cy="479423"/>
          </a:xfrm>
        </p:spPr>
        <p:txBody>
          <a:bodyPr/>
          <a:lstStyle/>
          <a:p>
            <a:r>
              <a:rPr lang="en-US" b="0" dirty="0" smtClean="0">
                <a:solidFill>
                  <a:schemeClr val="tx2"/>
                </a:solidFill>
                <a:latin typeface="Avenir LT Std 65 Medium" pitchFamily="34" charset="0"/>
              </a:rPr>
              <a:t>iOS, Windows Phone and Android Devices</a:t>
            </a:r>
            <a:endParaRPr lang="en-US" b="0" dirty="0">
              <a:solidFill>
                <a:schemeClr val="tx2"/>
              </a:solidFill>
              <a:latin typeface="Avenir LT Std 65 Medium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0967" y="3240751"/>
            <a:ext cx="3823796" cy="2736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Placeholder 1"/>
          <p:cNvSpPr txBox="1">
            <a:spLocks/>
          </p:cNvSpPr>
          <p:nvPr/>
        </p:nvSpPr>
        <p:spPr>
          <a:xfrm>
            <a:off x="4687251" y="5990182"/>
            <a:ext cx="3397557" cy="522285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600"/>
              </a:spcAft>
              <a:buClr>
                <a:schemeClr val="tx1">
                  <a:lumMod val="65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tx1">
                  <a:lumMod val="65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b="0" dirty="0">
                <a:solidFill>
                  <a:srgbClr val="FFFF96"/>
                </a:solidFill>
                <a:latin typeface="Avenir LT Std 65 Medium" pitchFamily="34" charset="0"/>
              </a:rPr>
              <a:t>http://</a:t>
            </a:r>
            <a:r>
              <a:rPr lang="en-US" b="0" dirty="0" smtClean="0">
                <a:solidFill>
                  <a:srgbClr val="FFFF96"/>
                </a:solidFill>
                <a:latin typeface="Avenir LT Std 65 Medium" pitchFamily="34" charset="0"/>
              </a:rPr>
              <a:t>resources.arcgis.com</a:t>
            </a:r>
            <a:endParaRPr lang="en-US" b="0" dirty="0">
              <a:solidFill>
                <a:srgbClr val="FFFF96"/>
              </a:solidFill>
              <a:latin typeface="Avenir LT Std 65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0777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6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>
                <a:latin typeface="Avenir LT Std 65 Medium" pitchFamily="34" charset="0"/>
              </a:rPr>
              <a:t>Mobile Demos</a:t>
            </a:r>
            <a:endParaRPr lang="en-US" b="0" dirty="0">
              <a:latin typeface="Avenir LT Std 65 Medium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LT Std 65 Medium" pitchFamily="34" charset="0"/>
              </a:rPr>
              <a:t>Common Question</a:t>
            </a:r>
          </a:p>
        </p:txBody>
      </p:sp>
      <p:sp>
        <p:nvSpPr>
          <p:cNvPr id="41987" name="TextBox 2"/>
          <p:cNvSpPr txBox="1">
            <a:spLocks noChangeArrowheads="1"/>
          </p:cNvSpPr>
          <p:nvPr/>
        </p:nvSpPr>
        <p:spPr bwMode="auto">
          <a:xfrm>
            <a:off x="1360488" y="2613025"/>
            <a:ext cx="18399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800" b="1" dirty="0">
                <a:solidFill>
                  <a:prstClr val="white"/>
                </a:solidFill>
                <a:latin typeface="Avenir LT Std 65 Medium" pitchFamily="34" charset="0"/>
                <a:ea typeface="ＭＳ Ｐゴシック" pitchFamily="112" charset="-128"/>
              </a:rPr>
              <a:t>Native</a:t>
            </a:r>
          </a:p>
        </p:txBody>
      </p:sp>
      <p:sp>
        <p:nvSpPr>
          <p:cNvPr id="41988" name="TextBox 10"/>
          <p:cNvSpPr txBox="1">
            <a:spLocks noChangeArrowheads="1"/>
          </p:cNvSpPr>
          <p:nvPr/>
        </p:nvSpPr>
        <p:spPr bwMode="auto">
          <a:xfrm>
            <a:off x="4713288" y="3821113"/>
            <a:ext cx="18399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4800" b="1">
                <a:solidFill>
                  <a:prstClr val="white"/>
                </a:solidFill>
                <a:latin typeface="Avenir LT Std 65 Medium" pitchFamily="34" charset="0"/>
                <a:ea typeface="ＭＳ Ｐゴシック" pitchFamily="112" charset="-128"/>
              </a:rPr>
              <a:t>Mobile Web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3288" y="2767013"/>
            <a:ext cx="2286000" cy="306387"/>
          </a:xfrm>
          <a:prstGeom prst="rect">
            <a:avLst/>
          </a:prstGeom>
          <a:noFill/>
          <a:effectLst/>
        </p:spPr>
        <p:txBody>
          <a:bodyPr wrap="none" lIns="0" tIns="0" rIns="0" bIns="0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8DA3E8">
                    <a:lumMod val="75000"/>
                  </a:srgbClr>
                </a:solidFill>
                <a:latin typeface="Avenir LT Std 65 Medium" pitchFamily="34" charset="0"/>
                <a:ea typeface="ＭＳ Ｐゴシック" pitchFamily="112" charset="-128"/>
              </a:rPr>
              <a:t>Market Penetration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38238" y="4591050"/>
            <a:ext cx="2286000" cy="307975"/>
          </a:xfrm>
          <a:prstGeom prst="rect">
            <a:avLst/>
          </a:prstGeom>
          <a:noFill/>
          <a:effectLst/>
        </p:spPr>
        <p:txBody>
          <a:bodyPr wrap="none" lIns="0" tIns="0" rIns="0" bIns="0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8DA3E8">
                    <a:lumMod val="75000"/>
                  </a:srgbClr>
                </a:solidFill>
                <a:latin typeface="Avenir LT Std 65 Medium" pitchFamily="34" charset="0"/>
                <a:ea typeface="ＭＳ Ｐゴシック" pitchFamily="112" charset="-128"/>
              </a:rPr>
              <a:t>Cost Effective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91038" y="5576888"/>
            <a:ext cx="2286000" cy="306387"/>
          </a:xfrm>
          <a:prstGeom prst="rect">
            <a:avLst/>
          </a:prstGeom>
          <a:noFill/>
          <a:effectLst/>
        </p:spPr>
        <p:txBody>
          <a:bodyPr wrap="none" lIns="0" tIns="0" rIns="0" bIns="0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8DA3E8">
                    <a:lumMod val="75000"/>
                  </a:srgbClr>
                </a:solidFill>
                <a:latin typeface="Avenir LT Std 65 Medium" pitchFamily="34" charset="0"/>
                <a:ea typeface="ＭＳ Ｐゴシック" pitchFamily="112" charset="-128"/>
              </a:rPr>
              <a:t>Functionality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35275" y="1711325"/>
            <a:ext cx="2286000" cy="307975"/>
          </a:xfrm>
          <a:prstGeom prst="rect">
            <a:avLst/>
          </a:prstGeom>
          <a:noFill/>
          <a:effectLst/>
        </p:spPr>
        <p:txBody>
          <a:bodyPr wrap="none" lIns="0" tIns="0" rIns="0" bIns="0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8DA3E8">
                    <a:lumMod val="75000"/>
                  </a:srgbClr>
                </a:solidFill>
                <a:latin typeface="Avenir LT Std 65 Medium" pitchFamily="34" charset="0"/>
                <a:ea typeface="ＭＳ Ｐゴシック" pitchFamily="112" charset="-128"/>
              </a:rPr>
              <a:t>User Experience</a:t>
            </a:r>
          </a:p>
        </p:txBody>
      </p:sp>
    </p:spTree>
    <p:extLst>
      <p:ext uri="{BB962C8B-B14F-4D97-AF65-F5344CB8AC3E}">
        <p14:creationId xmlns:p14="http://schemas.microsoft.com/office/powerpoint/2010/main" val="19033242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>
                <a:latin typeface="Avenir LT Std 65 Medium" pitchFamily="34" charset="0"/>
              </a:rPr>
              <a:t>Thank you!</a:t>
            </a:r>
            <a:endParaRPr lang="en-US" b="0" dirty="0">
              <a:latin typeface="Avenir LT Std 65 Medium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>
                <a:latin typeface="Avenir LT Std 65 Medium" pitchFamily="34" charset="0"/>
              </a:rPr>
              <a:t>Questions?</a:t>
            </a:r>
            <a:endParaRPr lang="en-US" b="0" dirty="0">
              <a:latin typeface="Avenir LT Std 65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2185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7926" y="4104175"/>
            <a:ext cx="6188149" cy="584791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endParaRPr lang="en-US" sz="3200" dirty="0" smtClean="0">
              <a:latin typeface="Avenir LT Std 65 Medium" pitchFamily="34" charset="0"/>
            </a:endParaRPr>
          </a:p>
          <a:p>
            <a:pPr algn="ctr" eaLnBrk="0" hangingPunct="0">
              <a:lnSpc>
                <a:spcPts val="1800"/>
              </a:lnSpc>
            </a:pPr>
            <a:r>
              <a:rPr lang="en-US" sz="3200" dirty="0" smtClean="0">
                <a:latin typeface="Avenir LT Std 65 Medium" pitchFamily="34" charset="0"/>
              </a:rPr>
              <a:t>Come check out our booth!</a:t>
            </a:r>
          </a:p>
        </p:txBody>
      </p:sp>
    </p:spTree>
    <p:extLst>
      <p:ext uri="{BB962C8B-B14F-4D97-AF65-F5344CB8AC3E}">
        <p14:creationId xmlns:p14="http://schemas.microsoft.com/office/powerpoint/2010/main" val="30688332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LT Std 65 Medium" pitchFamily="34" charset="0"/>
              </a:rPr>
              <a:t>Outline</a:t>
            </a:r>
            <a:endParaRPr lang="en-US" dirty="0">
              <a:latin typeface="Avenir LT Std 65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dirty="0" smtClean="0">
                <a:latin typeface="Avenir LT Std 45 Book" pitchFamily="34" charset="0"/>
              </a:rPr>
              <a:t>Mobile Trends</a:t>
            </a:r>
          </a:p>
          <a:p>
            <a:r>
              <a:rPr lang="en-US" b="0" dirty="0" smtClean="0">
                <a:latin typeface="Avenir LT Std 45 Book" pitchFamily="34" charset="0"/>
              </a:rPr>
              <a:t>ArcGIS on Smartphones and Tablets</a:t>
            </a:r>
          </a:p>
          <a:p>
            <a:r>
              <a:rPr lang="en-US" b="0" dirty="0" smtClean="0">
                <a:latin typeface="Avenir LT Std 45 Book" pitchFamily="34" charset="0"/>
              </a:rPr>
              <a:t>ArcGIS Applications</a:t>
            </a:r>
          </a:p>
          <a:p>
            <a:r>
              <a:rPr lang="en-US" b="0" dirty="0" smtClean="0">
                <a:latin typeface="Avenir LT Std 45 Book" pitchFamily="34" charset="0"/>
              </a:rPr>
              <a:t>ArcGIS APIs</a:t>
            </a:r>
          </a:p>
          <a:p>
            <a:r>
              <a:rPr lang="en-US" b="0" dirty="0" smtClean="0">
                <a:latin typeface="Avenir LT Std 45 Book" pitchFamily="34" charset="0"/>
              </a:rPr>
              <a:t>Mobile Demos</a:t>
            </a:r>
          </a:p>
          <a:p>
            <a:r>
              <a:rPr lang="en-US" b="0" dirty="0" smtClean="0">
                <a:latin typeface="Avenir LT Std 45 Book" pitchFamily="34" charset="0"/>
              </a:rPr>
              <a:t>Q/A</a:t>
            </a:r>
          </a:p>
        </p:txBody>
      </p:sp>
    </p:spTree>
    <p:extLst>
      <p:ext uri="{BB962C8B-B14F-4D97-AF65-F5344CB8AC3E}">
        <p14:creationId xmlns:p14="http://schemas.microsoft.com/office/powerpoint/2010/main" val="31774887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3643441619"/>
              </p:ext>
            </p:extLst>
          </p:nvPr>
        </p:nvGraphicFramePr>
        <p:xfrm>
          <a:off x="914400" y="1698625"/>
          <a:ext cx="7315200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LT Std 65 Medium" pitchFamily="34" charset="0"/>
              </a:rPr>
              <a:t>Trends</a:t>
            </a:r>
          </a:p>
        </p:txBody>
      </p:sp>
      <p:sp>
        <p:nvSpPr>
          <p:cNvPr id="27652" name="Text Placeholder 7"/>
          <p:cNvSpPr>
            <a:spLocks noGrp="1"/>
          </p:cNvSpPr>
          <p:nvPr>
            <p:ph type="body" idx="1"/>
          </p:nvPr>
        </p:nvSpPr>
        <p:spPr>
          <a:xfrm>
            <a:off x="914400" y="1243013"/>
            <a:ext cx="7315200" cy="347662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b="0" dirty="0" smtClean="0">
                <a:latin typeface="Avenir LT Std 65 Medium" pitchFamily="34" charset="0"/>
              </a:rPr>
              <a:t>Increased Usage of Smartphones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b="0" dirty="0" smtClean="0">
              <a:latin typeface="Avenir LT Std 65 Medium" pitchFamily="34" charset="0"/>
            </a:endParaRPr>
          </a:p>
        </p:txBody>
      </p:sp>
      <p:sp>
        <p:nvSpPr>
          <p:cNvPr id="10" name="Text Placeholder 7"/>
          <p:cNvSpPr txBox="1">
            <a:spLocks/>
          </p:cNvSpPr>
          <p:nvPr/>
        </p:nvSpPr>
        <p:spPr>
          <a:xfrm>
            <a:off x="914400" y="5801805"/>
            <a:ext cx="2908300" cy="1698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prstClr val="white">
                  <a:lumMod val="65000"/>
                </a:prstClr>
              </a:buClr>
              <a:buSzPct val="80000"/>
              <a:defRPr/>
            </a:pPr>
            <a:r>
              <a:rPr lang="en-US" sz="1100" dirty="0" smtClean="0">
                <a:solidFill>
                  <a:prstClr val="white"/>
                </a:solidFill>
                <a:latin typeface="Avenir LT Std 45 Book" pitchFamily="34" charset="0"/>
                <a:ea typeface="ＭＳ Ｐゴシック" pitchFamily="112" charset="-128"/>
                <a:cs typeface="Arial"/>
              </a:rPr>
              <a:t>Source: </a:t>
            </a:r>
            <a:r>
              <a:rPr lang="en-US" sz="1100" dirty="0">
                <a:solidFill>
                  <a:prstClr val="white"/>
                </a:solidFill>
                <a:latin typeface="Avenir LT Std 45 Book" pitchFamily="34" charset="0"/>
                <a:ea typeface="ＭＳ Ｐゴシック" pitchFamily="112" charset="-128"/>
                <a:cs typeface="Arial"/>
              </a:rPr>
              <a:t>The Nielson Company</a:t>
            </a:r>
          </a:p>
        </p:txBody>
      </p:sp>
      <p:sp>
        <p:nvSpPr>
          <p:cNvPr id="16" name="Text Placeholder 7"/>
          <p:cNvSpPr txBox="1">
            <a:spLocks/>
          </p:cNvSpPr>
          <p:nvPr/>
        </p:nvSpPr>
        <p:spPr>
          <a:xfrm>
            <a:off x="2844800" y="3065463"/>
            <a:ext cx="1765300" cy="24606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prstClr val="white">
                  <a:lumMod val="65000"/>
                </a:prstClr>
              </a:buClr>
              <a:buSzPct val="80000"/>
              <a:defRPr/>
            </a:pPr>
            <a:r>
              <a:rPr lang="en-US" sz="1600" b="1" dirty="0">
                <a:solidFill>
                  <a:srgbClr val="000000"/>
                </a:solidFill>
                <a:latin typeface="Avenir LT Std 65 Medium" pitchFamily="34" charset="0"/>
                <a:ea typeface="ＭＳ Ｐゴシック" pitchFamily="112" charset="-128"/>
                <a:cs typeface="Arial"/>
              </a:rPr>
              <a:t>Feature Phones</a:t>
            </a:r>
          </a:p>
        </p:txBody>
      </p:sp>
      <p:sp>
        <p:nvSpPr>
          <p:cNvPr id="17" name="Text Placeholder 7"/>
          <p:cNvSpPr txBox="1">
            <a:spLocks/>
          </p:cNvSpPr>
          <p:nvPr/>
        </p:nvSpPr>
        <p:spPr>
          <a:xfrm>
            <a:off x="5753100" y="4284663"/>
            <a:ext cx="1765300" cy="246062"/>
          </a:xfrm>
          <a:prstGeom prst="rect">
            <a:avLst/>
          </a:prstGeom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prstClr val="white">
                  <a:lumMod val="65000"/>
                </a:prstClr>
              </a:buClr>
              <a:buSzPct val="80000"/>
              <a:defRPr/>
            </a:pPr>
            <a:r>
              <a:rPr lang="en-US" sz="1600" b="1" dirty="0" smtClean="0">
                <a:solidFill>
                  <a:srgbClr val="000000"/>
                </a:solidFill>
                <a:latin typeface="Avenir LT Std 65 Medium" pitchFamily="34" charset="0"/>
                <a:ea typeface="ＭＳ Ｐゴシック" pitchFamily="112" charset="-128"/>
                <a:cs typeface="Arial"/>
              </a:rPr>
              <a:t>Smartphones</a:t>
            </a:r>
            <a:endParaRPr lang="en-US" sz="1600" b="1" dirty="0">
              <a:solidFill>
                <a:srgbClr val="000000"/>
              </a:solidFill>
              <a:latin typeface="Avenir LT Std 65 Medium" pitchFamily="34" charset="0"/>
              <a:ea typeface="ＭＳ Ｐゴシック" pitchFamily="112" charset="-128"/>
              <a:cs typeface="Arial"/>
            </a:endParaRPr>
          </a:p>
        </p:txBody>
      </p:sp>
      <p:sp>
        <p:nvSpPr>
          <p:cNvPr id="19" name="Text Placeholder 7"/>
          <p:cNvSpPr txBox="1">
            <a:spLocks/>
          </p:cNvSpPr>
          <p:nvPr/>
        </p:nvSpPr>
        <p:spPr>
          <a:xfrm>
            <a:off x="4423144" y="1612871"/>
            <a:ext cx="352705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prstClr val="white">
                  <a:lumMod val="65000"/>
                </a:prstClr>
              </a:buClr>
              <a:buSzPct val="80000"/>
              <a:defRPr/>
            </a:pPr>
            <a:r>
              <a:rPr lang="en-US" sz="1600" b="1" dirty="0">
                <a:solidFill>
                  <a:prstClr val="white"/>
                </a:solidFill>
                <a:latin typeface="Avenir LT Std 45 Book" pitchFamily="34" charset="0"/>
                <a:ea typeface="ＭＳ Ｐゴシック" pitchFamily="112" charset="-128"/>
                <a:cs typeface="Arial"/>
              </a:rPr>
              <a:t>U.S. Smartphone Market Penetration </a:t>
            </a:r>
          </a:p>
        </p:txBody>
      </p:sp>
      <p:sp>
        <p:nvSpPr>
          <p:cNvPr id="20" name="Text Placeholder 7"/>
          <p:cNvSpPr txBox="1">
            <a:spLocks/>
          </p:cNvSpPr>
          <p:nvPr/>
        </p:nvSpPr>
        <p:spPr>
          <a:xfrm>
            <a:off x="1340005" y="1742733"/>
            <a:ext cx="2247900" cy="2460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prstClr val="white">
                  <a:lumMod val="65000"/>
                </a:prstClr>
              </a:buClr>
              <a:buSzPct val="80000"/>
              <a:defRPr/>
            </a:pPr>
            <a:r>
              <a:rPr lang="en-US" sz="1600" b="1" dirty="0">
                <a:solidFill>
                  <a:prstClr val="white"/>
                </a:solidFill>
                <a:latin typeface="Arial"/>
                <a:ea typeface="ＭＳ Ｐゴシック" pitchFamily="112" charset="-128"/>
                <a:cs typeface="Arial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3134657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8 WhereToSg Amenities Near Ubi Rd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20917">
            <a:off x="6866374" y="3053417"/>
            <a:ext cx="1109832" cy="2064182"/>
          </a:xfrm>
          <a:prstGeom prst="rect">
            <a:avLst/>
          </a:prstGeom>
          <a:effectLst>
            <a:reflection stA="20000" endPos="30000" dist="12700" dir="5400000" sy="-100000" algn="bl" rotWithShape="0"/>
          </a:effectLst>
        </p:spPr>
      </p:pic>
      <p:pic>
        <p:nvPicPr>
          <p:cNvPr id="29699" name="Picture 8" descr="map_identify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786137">
            <a:off x="1489075" y="1630032"/>
            <a:ext cx="1925638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7" descr="BB_Freeance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165652">
            <a:off x="3998913" y="2205038"/>
            <a:ext cx="1016000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LT Std 65 Medium" pitchFamily="34" charset="0"/>
              </a:rPr>
              <a:t>Trends</a:t>
            </a:r>
          </a:p>
        </p:txBody>
      </p:sp>
      <p:sp>
        <p:nvSpPr>
          <p:cNvPr id="29702" name="Text Placeholder 16"/>
          <p:cNvSpPr>
            <a:spLocks noGrp="1"/>
          </p:cNvSpPr>
          <p:nvPr>
            <p:ph type="body" idx="1"/>
          </p:nvPr>
        </p:nvSpPr>
        <p:spPr>
          <a:xfrm>
            <a:off x="914400" y="1243584"/>
            <a:ext cx="7315200" cy="347662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b="0" dirty="0" smtClean="0">
                <a:latin typeface="Avenir LT Std 65 Medium" pitchFamily="34" charset="0"/>
              </a:rPr>
              <a:t>Usage of maps has increased </a:t>
            </a:r>
            <a:r>
              <a:rPr lang="en-US" sz="2000" b="0" dirty="0" smtClean="0">
                <a:latin typeface="Avenir LT Std 65 Medium" pitchFamily="34" charset="0"/>
              </a:rPr>
              <a:t>46%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effectLst>
            <a:reflection stA="20000" endPos="30000" dist="12700" dir="5400000" sy="-100000" algn="bl" rotWithShape="0"/>
          </a:effectLst>
        </p:spPr>
        <p:txBody>
          <a:bodyPr rtlCol="0">
            <a:noAutofit/>
          </a:bodyPr>
          <a:lstStyle/>
          <a:p>
            <a:pPr fontAlgn="auto">
              <a:buClr>
                <a:schemeClr val="tx1">
                  <a:lumMod val="65000"/>
                </a:schemeClr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buClr>
                <a:schemeClr val="tx1">
                  <a:lumMod val="65000"/>
                </a:schemeClr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buClr>
                <a:schemeClr val="tx1">
                  <a:lumMod val="65000"/>
                </a:schemeClr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buClr>
                <a:schemeClr val="tx1">
                  <a:lumMod val="65000"/>
                </a:schemeClr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buClr>
                <a:schemeClr val="tx1">
                  <a:lumMod val="65000"/>
                </a:schemeClr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buClr>
                <a:schemeClr val="tx1">
                  <a:lumMod val="65000"/>
                </a:schemeClr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  <a:p>
            <a:pPr fontAlgn="auto">
              <a:buClr>
                <a:schemeClr val="tx1">
                  <a:lumMod val="65000"/>
                </a:schemeClr>
              </a:buClr>
              <a:buFont typeface="Arial"/>
              <a:buChar char="•"/>
              <a:defRPr/>
            </a:pPr>
            <a:endParaRPr lang="en-US" dirty="0" smtClean="0">
              <a:ea typeface="+mn-ea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1066800" y="5484208"/>
            <a:ext cx="7315200" cy="479425"/>
          </a:xfrm>
          <a:prstGeom prst="rect">
            <a:avLst/>
          </a:prstGeom>
          <a:effectLst>
            <a:reflection stA="20000" endPos="30000" dist="12700" dir="5400000" sy="-100000" algn="bl" rotWithShape="0"/>
          </a:effectLst>
        </p:spPr>
        <p:txBody>
          <a:bodyPr lIns="0" tIns="91440" rIns="0" bIns="0">
            <a:normAutofit/>
          </a:bodyPr>
          <a:lstStyle/>
          <a:p>
            <a:pPr marL="176213" indent="-176213" algn="r" fontAlgn="auto">
              <a:lnSpc>
                <a:spcPts val="2400"/>
              </a:lnSpc>
              <a:spcBef>
                <a:spcPts val="300"/>
              </a:spcBef>
              <a:spcAft>
                <a:spcPts val="600"/>
              </a:spcAft>
              <a:buClr>
                <a:prstClr val="white">
                  <a:lumMod val="65000"/>
                </a:prstClr>
              </a:buClr>
              <a:buSzPct val="80000"/>
              <a:buFont typeface="Arial"/>
              <a:buNone/>
              <a:defRPr/>
            </a:pPr>
            <a:endParaRPr lang="en-US" sz="1600" b="1" dirty="0">
              <a:solidFill>
                <a:srgbClr val="8DA3E8"/>
              </a:solidFill>
              <a:latin typeface="Arial"/>
              <a:ea typeface="ＭＳ Ｐゴシック" pitchFamily="112" charset="-128"/>
              <a:cs typeface="Arial"/>
            </a:endParaRPr>
          </a:p>
        </p:txBody>
      </p:sp>
      <p:pic>
        <p:nvPicPr>
          <p:cNvPr id="7" name="Picture 6" descr="collecting_feature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892414">
            <a:off x="2213012" y="2811101"/>
            <a:ext cx="2380980" cy="2438416"/>
          </a:xfrm>
          <a:prstGeom prst="rect">
            <a:avLst/>
          </a:prstGeom>
          <a:effectLst>
            <a:reflection stA="51000" endPos="30000" dist="12700" dir="5400000" sy="-100000" algn="bl" rotWithShape="0"/>
          </a:effectLst>
        </p:spPr>
      </p:pic>
      <p:pic>
        <p:nvPicPr>
          <p:cNvPr id="29707" name="Picture 10" descr="winphone5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013821">
            <a:off x="5200650" y="1700213"/>
            <a:ext cx="1185863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7 WhereToSg Feature Callout.png"/>
          <p:cNvPicPr>
            <a:picLocks noChangeAspect="1"/>
          </p:cNvPicPr>
          <p:nvPr/>
        </p:nvPicPr>
        <p:blipFill>
          <a:blip r:embed="rId8"/>
          <a:srcRect b="4732"/>
          <a:stretch>
            <a:fillRect/>
          </a:stretch>
        </p:blipFill>
        <p:spPr>
          <a:xfrm rot="20594776">
            <a:off x="1218428" y="3120498"/>
            <a:ext cx="1490104" cy="2640308"/>
          </a:xfrm>
          <a:prstGeom prst="rect">
            <a:avLst/>
          </a:prstGeom>
          <a:effectLst>
            <a:reflection stA="51000" endPos="30000" dir="5400000" sy="-100000" algn="bl" rotWithShape="0"/>
          </a:effectLst>
        </p:spPr>
      </p:pic>
      <p:pic>
        <p:nvPicPr>
          <p:cNvPr id="19" name="Picture 18" descr="BB_Freeance2.png"/>
          <p:cNvPicPr>
            <a:picLocks noChangeAspect="1"/>
          </p:cNvPicPr>
          <p:nvPr/>
        </p:nvPicPr>
        <p:blipFill>
          <a:blip r:embed="rId9"/>
          <a:srcRect b="3680"/>
          <a:stretch>
            <a:fillRect/>
          </a:stretch>
        </p:blipFill>
        <p:spPr>
          <a:xfrm rot="21248079">
            <a:off x="3839458" y="3678653"/>
            <a:ext cx="1171946" cy="1884912"/>
          </a:xfrm>
          <a:prstGeom prst="rect">
            <a:avLst/>
          </a:prstGeom>
          <a:effectLst>
            <a:reflection stA="51000" endPos="30000" dist="12700" dir="5400000" sy="-100000" algn="bl" rotWithShape="0"/>
          </a:effectLst>
        </p:spPr>
      </p:pic>
      <p:sp>
        <p:nvSpPr>
          <p:cNvPr id="29710" name="TextBox 37"/>
          <p:cNvSpPr txBox="1">
            <a:spLocks noChangeArrowheads="1"/>
          </p:cNvSpPr>
          <p:nvPr/>
        </p:nvSpPr>
        <p:spPr bwMode="auto">
          <a:xfrm>
            <a:off x="-457200" y="6858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</a:bodyPr>
          <a:lstStyle/>
          <a:p>
            <a:pPr eaLnBrk="0" hangingPunct="0">
              <a:lnSpc>
                <a:spcPts val="1800"/>
              </a:lnSpc>
            </a:pPr>
            <a:endParaRPr lang="en-US" sz="1400" b="1">
              <a:solidFill>
                <a:prstClr val="white"/>
              </a:solidFill>
              <a:latin typeface="Arial" pitchFamily="112" charset="0"/>
              <a:ea typeface="ＭＳ Ｐゴシック" pitchFamily="112" charset="-128"/>
            </a:endParaRPr>
          </a:p>
        </p:txBody>
      </p:sp>
      <p:pic>
        <p:nvPicPr>
          <p:cNvPr id="29711" name="Picture 12" descr="winphone10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025683">
            <a:off x="6103938" y="487363"/>
            <a:ext cx="1168400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winphone6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751061">
            <a:off x="5124983" y="3347198"/>
            <a:ext cx="1331636" cy="2418776"/>
          </a:xfrm>
          <a:prstGeom prst="rect">
            <a:avLst/>
          </a:prstGeom>
          <a:effectLst>
            <a:reflection stA="51000" endPos="30000" dir="5400000" sy="-100000" algn="bl" rotWithShape="0"/>
          </a:effectLst>
        </p:spPr>
      </p:pic>
      <p:sp>
        <p:nvSpPr>
          <p:cNvPr id="18" name="Text Placeholder 7"/>
          <p:cNvSpPr txBox="1">
            <a:spLocks/>
          </p:cNvSpPr>
          <p:nvPr/>
        </p:nvSpPr>
        <p:spPr>
          <a:xfrm>
            <a:off x="6775450" y="6124336"/>
            <a:ext cx="2908300" cy="169862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600"/>
              </a:spcAft>
              <a:buClr>
                <a:prstClr val="white">
                  <a:lumMod val="65000"/>
                </a:prstClr>
              </a:buClr>
              <a:buSzPct val="80000"/>
              <a:defRPr/>
            </a:pPr>
            <a:r>
              <a:rPr lang="en-US" sz="1100" dirty="0" smtClean="0">
                <a:solidFill>
                  <a:prstClr val="white"/>
                </a:solidFill>
                <a:latin typeface="Avenir LT Std 45 Book" pitchFamily="34" charset="0"/>
                <a:ea typeface="ＭＳ Ｐゴシック" pitchFamily="112" charset="-128"/>
                <a:cs typeface="Arial"/>
              </a:rPr>
              <a:t>Source: </a:t>
            </a:r>
            <a:r>
              <a:rPr lang="en-US" sz="1100" dirty="0" err="1" smtClean="0">
                <a:solidFill>
                  <a:prstClr val="white"/>
                </a:solidFill>
                <a:latin typeface="Avenir LT Std 45 Book" pitchFamily="34" charset="0"/>
                <a:ea typeface="ＭＳ Ｐゴシック" pitchFamily="112" charset="-128"/>
                <a:cs typeface="Arial"/>
              </a:rPr>
              <a:t>comScore</a:t>
            </a:r>
            <a:endParaRPr lang="en-US" sz="1100" dirty="0">
              <a:solidFill>
                <a:prstClr val="white"/>
              </a:solidFill>
              <a:latin typeface="Avenir LT Std 45 Book" pitchFamily="34" charset="0"/>
              <a:ea typeface="ＭＳ Ｐゴシック" pitchFamily="112" charset="-128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92334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>
                <a:latin typeface="Avenir LT Std 65 Medium" pitchFamily="34" charset="0"/>
              </a:rPr>
              <a:t>Trends</a:t>
            </a:r>
            <a:endParaRPr lang="en-US" dirty="0">
              <a:latin typeface="Avenir LT Std 65 Medium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952878" y="1939792"/>
            <a:ext cx="6821488" cy="3525840"/>
          </a:xfrm>
        </p:spPr>
        <p:txBody>
          <a:bodyPr>
            <a:noAutofit/>
          </a:bodyPr>
          <a:lstStyle/>
          <a:p>
            <a:pPr lvl="1"/>
            <a:r>
              <a:rPr lang="en-US" b="0" dirty="0" smtClean="0">
                <a:latin typeface="Avenir LT Std 45 Book" pitchFamily="34" charset="0"/>
              </a:rPr>
              <a:t>Access maps from anywhere</a:t>
            </a:r>
          </a:p>
          <a:p>
            <a:pPr lvl="1"/>
            <a:r>
              <a:rPr lang="en-US" b="0" dirty="0" smtClean="0">
                <a:latin typeface="Avenir LT Std 45 Book" pitchFamily="34" charset="0"/>
              </a:rPr>
              <a:t>Collect and update </a:t>
            </a:r>
            <a:r>
              <a:rPr lang="en-US" b="0" dirty="0">
                <a:latin typeface="Avenir LT Std 45 Book" pitchFamily="34" charset="0"/>
              </a:rPr>
              <a:t>g</a:t>
            </a:r>
            <a:r>
              <a:rPr lang="en-US" b="0" dirty="0" smtClean="0">
                <a:latin typeface="Avenir LT Std 45 Book" pitchFamily="34" charset="0"/>
              </a:rPr>
              <a:t>eographic </a:t>
            </a:r>
            <a:r>
              <a:rPr lang="en-US" b="0" dirty="0">
                <a:latin typeface="Avenir LT Std 45 Book" pitchFamily="34" charset="0"/>
              </a:rPr>
              <a:t>i</a:t>
            </a:r>
            <a:r>
              <a:rPr lang="en-US" b="0" dirty="0" smtClean="0">
                <a:latin typeface="Avenir LT Std 45 Book" pitchFamily="34" charset="0"/>
              </a:rPr>
              <a:t>nformation</a:t>
            </a:r>
          </a:p>
          <a:p>
            <a:pPr lvl="1"/>
            <a:r>
              <a:rPr lang="en-US" b="0" dirty="0" smtClean="0">
                <a:latin typeface="Avenir LT Std 45 Book" pitchFamily="34" charset="0"/>
              </a:rPr>
              <a:t>Track and geo-collaborate</a:t>
            </a:r>
          </a:p>
          <a:p>
            <a:pPr lvl="1"/>
            <a:endParaRPr lang="en-US" b="0" dirty="0" smtClean="0">
              <a:latin typeface="Avenir LT Std 45 Book" pitchFamily="34" charset="0"/>
            </a:endParaRPr>
          </a:p>
          <a:p>
            <a:pPr lvl="1"/>
            <a:r>
              <a:rPr lang="en-US" b="0" dirty="0" smtClean="0">
                <a:latin typeface="Avenir LT Std 45 Book" pitchFamily="34" charset="0"/>
              </a:rPr>
              <a:t>Answer questions</a:t>
            </a:r>
          </a:p>
          <a:p>
            <a:pPr lvl="2"/>
            <a:r>
              <a:rPr lang="en-US" b="0" dirty="0" smtClean="0">
                <a:latin typeface="Avenir LT Std 45 Book" pitchFamily="34" charset="0"/>
              </a:rPr>
              <a:t>Where am I?</a:t>
            </a:r>
          </a:p>
          <a:p>
            <a:pPr lvl="2"/>
            <a:r>
              <a:rPr lang="en-US" b="0" dirty="0" smtClean="0">
                <a:latin typeface="Avenir LT Std 45 Book" pitchFamily="34" charset="0"/>
              </a:rPr>
              <a:t>What’s around me?</a:t>
            </a:r>
          </a:p>
          <a:p>
            <a:pPr lvl="2"/>
            <a:r>
              <a:rPr lang="en-US" b="0" dirty="0" smtClean="0">
                <a:latin typeface="Avenir LT Std 45 Book" pitchFamily="34" charset="0"/>
              </a:rPr>
              <a:t>Who’s around me?</a:t>
            </a:r>
          </a:p>
          <a:p>
            <a:pPr lvl="2"/>
            <a:r>
              <a:rPr lang="en-US" b="0" dirty="0" smtClean="0">
                <a:latin typeface="Avenir LT Std 45 Book" pitchFamily="34" charset="0"/>
              </a:rPr>
              <a:t>How do I get there?</a:t>
            </a:r>
          </a:p>
          <a:p>
            <a:pPr lvl="2"/>
            <a:r>
              <a:rPr lang="en-US" b="0" dirty="0" smtClean="0">
                <a:latin typeface="Avenir LT Std 45 Book" pitchFamily="34" charset="0"/>
              </a:rPr>
              <a:t>What’s going on “there”?</a:t>
            </a:r>
          </a:p>
        </p:txBody>
      </p:sp>
      <p:pic>
        <p:nvPicPr>
          <p:cNvPr id="12" name="Picture 6" descr="Boulder County Roads department, Colorado, mapping road sig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6904" y="2892023"/>
            <a:ext cx="838200" cy="1074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C:\Users\nath5034\Desktop\current\wp7 screenshots\HealthCareFinder\HealthCareFinder_0007.bmp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" r="3341" b="1509"/>
          <a:stretch/>
        </p:blipFill>
        <p:spPr bwMode="auto">
          <a:xfrm>
            <a:off x="6199205" y="1674903"/>
            <a:ext cx="925714" cy="1754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66349" y="3725506"/>
            <a:ext cx="1851428" cy="1382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collecting_features.png"/>
          <p:cNvPicPr>
            <a:picLocks noChangeAspect="1"/>
          </p:cNvPicPr>
          <p:nvPr/>
        </p:nvPicPr>
        <p:blipFill rotWithShape="1">
          <a:blip r:embed="rId6"/>
          <a:srcRect l="8115" r="38477"/>
          <a:stretch/>
        </p:blipFill>
        <p:spPr>
          <a:xfrm>
            <a:off x="7124919" y="4159687"/>
            <a:ext cx="885826" cy="16985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Placeholder 16"/>
          <p:cNvSpPr>
            <a:spLocks noGrp="1"/>
          </p:cNvSpPr>
          <p:nvPr>
            <p:ph type="body" idx="4294967295"/>
          </p:nvPr>
        </p:nvSpPr>
        <p:spPr>
          <a:xfrm>
            <a:off x="914400" y="1221757"/>
            <a:ext cx="7315200" cy="3476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600" b="0" dirty="0" smtClean="0">
                <a:solidFill>
                  <a:schemeClr val="tx2"/>
                </a:solidFill>
                <a:latin typeface="Avenir LT Std 65 Medium" pitchFamily="34" charset="0"/>
              </a:rPr>
              <a:t>Mobile Map + Location Aware Apps</a:t>
            </a:r>
          </a:p>
        </p:txBody>
      </p:sp>
    </p:spTree>
    <p:extLst>
      <p:ext uri="{BB962C8B-B14F-4D97-AF65-F5344CB8AC3E}">
        <p14:creationId xmlns:p14="http://schemas.microsoft.com/office/powerpoint/2010/main" val="35543226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61"/>
          <p:cNvSpPr>
            <a:spLocks noChangeArrowheads="1"/>
          </p:cNvSpPr>
          <p:nvPr/>
        </p:nvSpPr>
        <p:spPr bwMode="auto">
          <a:xfrm>
            <a:off x="2470683" y="5157642"/>
            <a:ext cx="1935126" cy="341545"/>
          </a:xfrm>
          <a:prstGeom prst="roundRect">
            <a:avLst>
              <a:gd name="adj" fmla="val 544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5pPr>
            <a:lvl6pPr marL="22860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6pPr>
            <a:lvl7pPr marL="27432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7pPr>
            <a:lvl8pPr marL="32004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8pPr>
            <a:lvl9pPr marL="36576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9pPr>
          </a:lstStyle>
          <a:p>
            <a:r>
              <a:rPr lang="en-US" sz="1200" dirty="0" smtClean="0">
                <a:latin typeface="Arial" charset="0"/>
                <a:ea typeface="ＭＳ Ｐゴシック" pitchFamily="16" charset="-128"/>
              </a:rPr>
              <a:t>Campus Maps</a:t>
            </a:r>
            <a:endParaRPr lang="en-US" sz="1200" dirty="0">
              <a:latin typeface="Arial" charset="0"/>
              <a:ea typeface="ＭＳ Ｐゴシック" pitchFamily="16" charset="-128"/>
            </a:endParaRPr>
          </a:p>
        </p:txBody>
      </p:sp>
      <p:sp>
        <p:nvSpPr>
          <p:cNvPr id="17" name="AutoShape 61"/>
          <p:cNvSpPr>
            <a:spLocks noChangeArrowheads="1"/>
          </p:cNvSpPr>
          <p:nvPr/>
        </p:nvSpPr>
        <p:spPr bwMode="auto">
          <a:xfrm>
            <a:off x="1269510" y="4874401"/>
            <a:ext cx="1413824" cy="330866"/>
          </a:xfrm>
          <a:prstGeom prst="roundRect">
            <a:avLst>
              <a:gd name="adj" fmla="val 544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5pPr>
            <a:lvl6pPr marL="22860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6pPr>
            <a:lvl7pPr marL="27432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7pPr>
            <a:lvl8pPr marL="32004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8pPr>
            <a:lvl9pPr marL="36576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9pPr>
          </a:lstStyle>
          <a:p>
            <a:r>
              <a:rPr lang="en-US" sz="1200" dirty="0" smtClean="0">
                <a:latin typeface="Arial" charset="0"/>
                <a:ea typeface="ＭＳ Ｐゴシック" pitchFamily="16" charset="-128"/>
              </a:rPr>
              <a:t>VGI</a:t>
            </a:r>
            <a:endParaRPr lang="en-US" sz="1200" dirty="0">
              <a:latin typeface="Arial" charset="0"/>
              <a:ea typeface="ＭＳ Ｐゴシック" pitchFamily="16" charset="-128"/>
            </a:endParaRPr>
          </a:p>
        </p:txBody>
      </p:sp>
      <p:sp>
        <p:nvSpPr>
          <p:cNvPr id="16" name="AutoShape 61"/>
          <p:cNvSpPr>
            <a:spLocks noChangeArrowheads="1"/>
          </p:cNvSpPr>
          <p:nvPr/>
        </p:nvSpPr>
        <p:spPr bwMode="auto">
          <a:xfrm>
            <a:off x="2470683" y="4638030"/>
            <a:ext cx="2321900" cy="330866"/>
          </a:xfrm>
          <a:prstGeom prst="roundRect">
            <a:avLst>
              <a:gd name="adj" fmla="val 544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5pPr>
            <a:lvl6pPr marL="22860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6pPr>
            <a:lvl7pPr marL="27432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7pPr>
            <a:lvl8pPr marL="32004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8pPr>
            <a:lvl9pPr marL="36576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9pPr>
          </a:lstStyle>
          <a:p>
            <a:r>
              <a:rPr lang="en-US" sz="1200" dirty="0" smtClean="0">
                <a:latin typeface="Arial" charset="0"/>
                <a:ea typeface="ＭＳ Ｐゴシック" pitchFamily="16" charset="-128"/>
              </a:rPr>
              <a:t>Parcel Valuation</a:t>
            </a:r>
            <a:endParaRPr lang="en-US" sz="1200" dirty="0">
              <a:latin typeface="Arial" charset="0"/>
              <a:ea typeface="ＭＳ Ｐゴシック" pitchFamily="16" charset="-128"/>
            </a:endParaRPr>
          </a:p>
        </p:txBody>
      </p:sp>
      <p:pic>
        <p:nvPicPr>
          <p:cNvPr id="4101" name="Picture 5" descr="C:\Users\jeffs\AppData\Local\Microsoft\Windows\Temporary Internet Files\Content.Outlook\6LOUJNQQ\G45418_NAPSGmeeting_007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8"/>
          <a:stretch/>
        </p:blipFill>
        <p:spPr bwMode="auto">
          <a:xfrm>
            <a:off x="5705475" y="1898372"/>
            <a:ext cx="2180250" cy="3828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LT Std 65 Medium" pitchFamily="34" charset="0"/>
              </a:rPr>
              <a:t>ArcGIS on Smartphones and Tablets</a:t>
            </a:r>
            <a:endParaRPr lang="en-US" dirty="0">
              <a:latin typeface="Avenir LT Std 65 Medium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4400" y="1212683"/>
            <a:ext cx="7315200" cy="479423"/>
          </a:xfrm>
        </p:spPr>
        <p:txBody>
          <a:bodyPr/>
          <a:lstStyle/>
          <a:p>
            <a:r>
              <a:rPr lang="en-US" b="0" dirty="0" err="1">
                <a:solidFill>
                  <a:schemeClr val="tx2"/>
                </a:solidFill>
                <a:latin typeface="Avenir LT Std 65 Medium" pitchFamily="34" charset="0"/>
              </a:rPr>
              <a:t>iOS</a:t>
            </a:r>
            <a:r>
              <a:rPr lang="en-US" b="0" dirty="0">
                <a:solidFill>
                  <a:schemeClr val="tx2"/>
                </a:solidFill>
                <a:latin typeface="Avenir LT Std 65 Medium" pitchFamily="34" charset="0"/>
              </a:rPr>
              <a:t>, </a:t>
            </a:r>
            <a:r>
              <a:rPr lang="en-US" b="0" dirty="0" smtClean="0">
                <a:solidFill>
                  <a:schemeClr val="tx2"/>
                </a:solidFill>
                <a:latin typeface="Avenir LT Std 65 Medium" pitchFamily="34" charset="0"/>
              </a:rPr>
              <a:t>Windows Phone and </a:t>
            </a:r>
            <a:r>
              <a:rPr lang="en-US" b="0" dirty="0">
                <a:solidFill>
                  <a:schemeClr val="tx2"/>
                </a:solidFill>
                <a:latin typeface="Avenir LT Std 65 Medium" pitchFamily="34" charset="0"/>
              </a:rPr>
              <a:t>Android Devices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912037" y="1880589"/>
            <a:ext cx="6821488" cy="3525840"/>
          </a:xfrm>
        </p:spPr>
        <p:txBody>
          <a:bodyPr>
            <a:noAutofit/>
          </a:bodyPr>
          <a:lstStyle/>
          <a:p>
            <a:r>
              <a:rPr lang="en-US" b="0" dirty="0" smtClean="0">
                <a:latin typeface="Avenir LT Std 45 Book" pitchFamily="34" charset="0"/>
              </a:rPr>
              <a:t>Designed for touch-screen devices</a:t>
            </a:r>
          </a:p>
          <a:p>
            <a:r>
              <a:rPr lang="en-US" b="0" dirty="0" smtClean="0">
                <a:latin typeface="Avenir LT Std 45 Book" pitchFamily="34" charset="0"/>
              </a:rPr>
              <a:t>Connected workflows (Wi-Fi, 3G)</a:t>
            </a:r>
          </a:p>
          <a:p>
            <a:r>
              <a:rPr lang="en-US" b="0" dirty="0" smtClean="0">
                <a:latin typeface="Avenir LT Std 45 Book" pitchFamily="34" charset="0"/>
              </a:rPr>
              <a:t>Native Location API integration</a:t>
            </a:r>
          </a:p>
          <a:p>
            <a:r>
              <a:rPr lang="en-US" b="0" dirty="0" smtClean="0">
                <a:latin typeface="Avenir LT Std 45 Book" pitchFamily="34" charset="0"/>
              </a:rPr>
              <a:t>Application + API</a:t>
            </a:r>
          </a:p>
        </p:txBody>
      </p:sp>
      <p:pic>
        <p:nvPicPr>
          <p:cNvPr id="13" name="Picture 2" descr="http://t3.gstatic.com/images?q=tbn:SukbEgisMDRoYM:http://regmedia.co.uk/2007/08/06/apple_iphone_keyboard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133330">
            <a:off x="7710238" y="1250167"/>
            <a:ext cx="1151075" cy="1229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8" name="Picture 2" descr="http://t0.gstatic.com/images?q=tbn:ANd9GcROiVKoleMRerpdwYOZm0hfFNEJV0ioAQwGr1of4ci0Eq3koPNPC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228" y="3174874"/>
            <a:ext cx="1791978" cy="1313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http://t0.gstatic.com/images?q=tbn:ANd9GcTESIhYgqRY86eXwO2l-t3qGORdsmY3oG_a3nS45brKQ2KpXuYVWw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881" y="4959998"/>
            <a:ext cx="2800350" cy="1628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AutoShape 61"/>
          <p:cNvSpPr>
            <a:spLocks noChangeArrowheads="1"/>
          </p:cNvSpPr>
          <p:nvPr/>
        </p:nvSpPr>
        <p:spPr bwMode="auto">
          <a:xfrm>
            <a:off x="843916" y="4364976"/>
            <a:ext cx="1935126" cy="341545"/>
          </a:xfrm>
          <a:prstGeom prst="roundRect">
            <a:avLst>
              <a:gd name="adj" fmla="val 544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5pPr>
            <a:lvl6pPr marL="22860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6pPr>
            <a:lvl7pPr marL="27432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7pPr>
            <a:lvl8pPr marL="32004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8pPr>
            <a:lvl9pPr marL="36576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9pPr>
          </a:lstStyle>
          <a:p>
            <a:r>
              <a:rPr lang="en-US" sz="1200" dirty="0" smtClean="0">
                <a:latin typeface="Arial" charset="0"/>
                <a:ea typeface="ＭＳ Ｐゴシック" pitchFamily="16" charset="-128"/>
              </a:rPr>
              <a:t>Service Requests</a:t>
            </a:r>
            <a:endParaRPr lang="en-US" sz="1200" dirty="0">
              <a:latin typeface="Arial" charset="0"/>
              <a:ea typeface="ＭＳ Ｐゴシック" pitchFamily="16" charset="-128"/>
            </a:endParaRPr>
          </a:p>
        </p:txBody>
      </p:sp>
      <p:sp>
        <p:nvSpPr>
          <p:cNvPr id="19" name="AutoShape 61"/>
          <p:cNvSpPr>
            <a:spLocks noChangeArrowheads="1"/>
          </p:cNvSpPr>
          <p:nvPr/>
        </p:nvSpPr>
        <p:spPr bwMode="auto">
          <a:xfrm>
            <a:off x="2470683" y="4059625"/>
            <a:ext cx="2321900" cy="330866"/>
          </a:xfrm>
          <a:prstGeom prst="roundRect">
            <a:avLst>
              <a:gd name="adj" fmla="val 5446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5pPr>
            <a:lvl6pPr marL="22860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6pPr>
            <a:lvl7pPr marL="27432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7pPr>
            <a:lvl8pPr marL="32004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8pPr>
            <a:lvl9pPr marL="3657600" algn="l" defTabSz="457200" rtl="0" eaLnBrk="1" latinLnBrk="0" hangingPunct="1">
              <a:defRPr sz="1400" b="1" kern="1200">
                <a:solidFill>
                  <a:srgbClr val="FFFFFF"/>
                </a:solidFill>
                <a:latin typeface="Arial" pitchFamily="-97" charset="0"/>
                <a:ea typeface="ＭＳ Ｐゴシック" pitchFamily="-97" charset="-128"/>
                <a:cs typeface="ＭＳ Ｐゴシック" pitchFamily="-97" charset="-128"/>
              </a:defRPr>
            </a:lvl9pPr>
          </a:lstStyle>
          <a:p>
            <a:r>
              <a:rPr lang="en-US" sz="1200" dirty="0" smtClean="0">
                <a:latin typeface="Arial" charset="0"/>
                <a:ea typeface="ＭＳ Ｐゴシック" pitchFamily="16" charset="-128"/>
              </a:rPr>
              <a:t>Emergency Operations</a:t>
            </a:r>
            <a:endParaRPr lang="en-US" sz="1200" dirty="0">
              <a:latin typeface="Arial" charset="0"/>
              <a:ea typeface="ＭＳ Ｐゴシック" pitchFamily="16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595218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venir LT Std 65 Medium" pitchFamily="34" charset="0"/>
              </a:rPr>
              <a:t>ArcGIS on Smartphones and Tablets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4400" y="1223316"/>
            <a:ext cx="7315200" cy="479423"/>
          </a:xfrm>
        </p:spPr>
        <p:txBody>
          <a:bodyPr/>
          <a:lstStyle/>
          <a:p>
            <a:r>
              <a:rPr lang="en-US" b="0" dirty="0" smtClean="0">
                <a:solidFill>
                  <a:schemeClr val="tx2"/>
                </a:solidFill>
                <a:latin typeface="Avenir LT Std 65 Medium" pitchFamily="34" charset="0"/>
              </a:rPr>
              <a:t>iOS, Windows Phone and Android Devices</a:t>
            </a:r>
            <a:endParaRPr lang="en-US" b="0" dirty="0">
              <a:solidFill>
                <a:schemeClr val="tx2"/>
              </a:solidFill>
              <a:latin typeface="Avenir LT Std 65 Medium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849842" y="1877129"/>
            <a:ext cx="6821488" cy="3525840"/>
          </a:xfrm>
        </p:spPr>
        <p:txBody>
          <a:bodyPr/>
          <a:lstStyle/>
          <a:p>
            <a:r>
              <a:rPr lang="en-US" b="0" dirty="0" smtClean="0">
                <a:latin typeface="Avenir LT Std 45 Book" pitchFamily="34" charset="0"/>
              </a:rPr>
              <a:t>Application</a:t>
            </a:r>
          </a:p>
          <a:p>
            <a:pPr marL="635000" lvl="1" indent="-177800">
              <a:lnSpc>
                <a:spcPts val="2300"/>
              </a:lnSpc>
              <a:spcBef>
                <a:spcPts val="300"/>
              </a:spcBef>
              <a:buFontTx/>
              <a:buChar char="•"/>
              <a:defRPr/>
            </a:pPr>
            <a:r>
              <a:rPr lang="en-US" sz="1800" b="0" dirty="0" smtClean="0">
                <a:latin typeface="Avenir LT Std 45 Book" pitchFamily="34" charset="0"/>
              </a:rPr>
              <a:t>Access user ArcGIS content</a:t>
            </a:r>
          </a:p>
          <a:p>
            <a:pPr marL="635000" lvl="1" indent="-177800">
              <a:lnSpc>
                <a:spcPts val="2300"/>
              </a:lnSpc>
              <a:spcBef>
                <a:spcPts val="300"/>
              </a:spcBef>
              <a:buFontTx/>
              <a:buChar char="•"/>
              <a:defRPr/>
            </a:pPr>
            <a:r>
              <a:rPr lang="en-US" sz="1800" b="0" dirty="0" smtClean="0">
                <a:latin typeface="Avenir LT Std 45 Book" pitchFamily="34" charset="0"/>
              </a:rPr>
              <a:t>Gateway to ArcGIS Online</a:t>
            </a:r>
          </a:p>
          <a:p>
            <a:pPr>
              <a:buNone/>
            </a:pPr>
            <a:endParaRPr lang="en-US" b="0" dirty="0" smtClean="0">
              <a:latin typeface="Avenir LT Std 45 Book" pitchFamily="34" charset="0"/>
            </a:endParaRPr>
          </a:p>
          <a:p>
            <a:r>
              <a:rPr lang="en-US" b="0" dirty="0" smtClean="0">
                <a:latin typeface="Avenir LT Std 45 Book" pitchFamily="34" charset="0"/>
              </a:rPr>
              <a:t>API</a:t>
            </a:r>
          </a:p>
          <a:p>
            <a:pPr marL="635000" lvl="1" indent="-177800">
              <a:lnSpc>
                <a:spcPts val="2300"/>
              </a:lnSpc>
              <a:spcBef>
                <a:spcPts val="300"/>
              </a:spcBef>
              <a:buFontTx/>
              <a:buChar char="•"/>
              <a:defRPr/>
            </a:pPr>
            <a:r>
              <a:rPr lang="en-US" sz="1800" b="0" dirty="0" smtClean="0">
                <a:latin typeface="Avenir LT Std 45 Book" pitchFamily="34" charset="0"/>
              </a:rPr>
              <a:t>Build focused applications</a:t>
            </a:r>
          </a:p>
          <a:p>
            <a:pPr marL="635000" lvl="1" indent="-177800">
              <a:lnSpc>
                <a:spcPts val="2300"/>
              </a:lnSpc>
              <a:spcBef>
                <a:spcPts val="300"/>
              </a:spcBef>
              <a:buFontTx/>
              <a:buChar char="•"/>
              <a:defRPr/>
            </a:pPr>
            <a:r>
              <a:rPr lang="en-US" sz="1800" b="0" dirty="0" smtClean="0">
                <a:latin typeface="Avenir LT Std 45 Book" pitchFamily="34" charset="0"/>
              </a:rPr>
              <a:t>Native API</a:t>
            </a:r>
          </a:p>
        </p:txBody>
      </p:sp>
      <p:pic>
        <p:nvPicPr>
          <p:cNvPr id="6" name="Picture 12" descr="identify_inf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89640" y="1685806"/>
            <a:ext cx="2258183" cy="3182112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11" descr="identify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67493" y="2840927"/>
            <a:ext cx="2258182" cy="3182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63996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venir LT Std 65 Medium" pitchFamily="34" charset="0"/>
              </a:rPr>
              <a:t>ArcGIS Applications</a:t>
            </a:r>
            <a:endParaRPr lang="en-US" dirty="0">
              <a:latin typeface="Avenir LT Std 65 Medium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905682" y="1970828"/>
            <a:ext cx="7338206" cy="3525840"/>
          </a:xfrm>
        </p:spPr>
        <p:txBody>
          <a:bodyPr>
            <a:noAutofit/>
          </a:bodyPr>
          <a:lstStyle/>
          <a:p>
            <a:r>
              <a:rPr lang="en-US" sz="1800" b="0" dirty="0" smtClean="0">
                <a:latin typeface="Avenir LT Std 45 Book" pitchFamily="34" charset="0"/>
              </a:rPr>
              <a:t>Display, navigate maps</a:t>
            </a:r>
          </a:p>
          <a:p>
            <a:r>
              <a:rPr lang="en-US" sz="1800" b="0" dirty="0" smtClean="0">
                <a:latin typeface="Avenir LT Std 45 Book" pitchFamily="34" charset="0"/>
              </a:rPr>
              <a:t>Find addresses, places</a:t>
            </a:r>
          </a:p>
          <a:p>
            <a:r>
              <a:rPr lang="en-US" sz="1800" b="0" dirty="0" smtClean="0">
                <a:latin typeface="Avenir LT Std 45 Book" pitchFamily="34" charset="0"/>
              </a:rPr>
              <a:t>Identify locations, features</a:t>
            </a:r>
          </a:p>
          <a:p>
            <a:r>
              <a:rPr lang="en-US" sz="1800" b="0" dirty="0" smtClean="0">
                <a:latin typeface="Avenir LT Std 45 Book" pitchFamily="34" charset="0"/>
              </a:rPr>
              <a:t>Query map layers</a:t>
            </a:r>
          </a:p>
          <a:p>
            <a:r>
              <a:rPr lang="en-US" sz="1800" b="0" dirty="0" smtClean="0">
                <a:latin typeface="Avenir LT Std 45 Book" pitchFamily="34" charset="0"/>
              </a:rPr>
              <a:t>Measure distance</a:t>
            </a:r>
            <a:r>
              <a:rPr lang="en-US" sz="1800" b="0" dirty="0">
                <a:latin typeface="Avenir LT Std 45 Book" pitchFamily="34" charset="0"/>
              </a:rPr>
              <a:t>,</a:t>
            </a:r>
            <a:r>
              <a:rPr lang="en-US" sz="1800" b="0" dirty="0" smtClean="0">
                <a:latin typeface="Avenir LT Std 45 Book" pitchFamily="34" charset="0"/>
              </a:rPr>
              <a:t> area</a:t>
            </a:r>
          </a:p>
          <a:p>
            <a:r>
              <a:rPr lang="en-US" sz="1800" b="0" dirty="0" smtClean="0">
                <a:latin typeface="Avenir LT Std 45 Book" pitchFamily="34" charset="0"/>
              </a:rPr>
              <a:t>Find, share maps</a:t>
            </a:r>
          </a:p>
          <a:p>
            <a:r>
              <a:rPr lang="en-US" sz="1800" b="0" dirty="0" smtClean="0">
                <a:latin typeface="Avenir LT Std 45 Book" pitchFamily="34" charset="0"/>
              </a:rPr>
              <a:t>Data collection</a:t>
            </a:r>
          </a:p>
        </p:txBody>
      </p:sp>
      <p:pic>
        <p:nvPicPr>
          <p:cNvPr id="6" name="Picture 15" descr="find_map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909064" y="2873341"/>
            <a:ext cx="2268834" cy="3197122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16" descr="find_maps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87544" y="1806836"/>
            <a:ext cx="2255937" cy="3178948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4400" y="1223316"/>
            <a:ext cx="7315200" cy="479423"/>
          </a:xfrm>
        </p:spPr>
        <p:txBody>
          <a:bodyPr/>
          <a:lstStyle/>
          <a:p>
            <a:r>
              <a:rPr lang="en-US" b="0" dirty="0" smtClean="0">
                <a:solidFill>
                  <a:schemeClr val="tx2"/>
                </a:solidFill>
                <a:latin typeface="Avenir LT Std 65 Medium" pitchFamily="34" charset="0"/>
              </a:rPr>
              <a:t>iOS, Windows Phone and Android Devices</a:t>
            </a:r>
            <a:endParaRPr lang="en-US" b="0" dirty="0">
              <a:solidFill>
                <a:schemeClr val="tx2"/>
              </a:solidFill>
              <a:latin typeface="Avenir LT Std 65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801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venir LT Std 65 Medium" pitchFamily="34" charset="0"/>
              </a:rPr>
              <a:t>ArcGIS APIs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905682" y="1856528"/>
            <a:ext cx="7338206" cy="3525840"/>
          </a:xfrm>
        </p:spPr>
        <p:txBody>
          <a:bodyPr>
            <a:noAutofit/>
          </a:bodyPr>
          <a:lstStyle/>
          <a:p>
            <a:r>
              <a:rPr lang="en-US" sz="1600" b="0" dirty="0">
                <a:latin typeface="Avenir LT Std 45 Book" pitchFamily="34" charset="0"/>
              </a:rPr>
              <a:t>Maps</a:t>
            </a:r>
          </a:p>
          <a:p>
            <a:pPr lvl="1"/>
            <a:r>
              <a:rPr lang="en-US" sz="1600" b="0" dirty="0">
                <a:latin typeface="Avenir LT Std 45 Book" pitchFamily="34" charset="0"/>
              </a:rPr>
              <a:t>Supports multiple map projections</a:t>
            </a:r>
          </a:p>
          <a:p>
            <a:pPr lvl="1"/>
            <a:r>
              <a:rPr lang="en-US" sz="1600" b="0" dirty="0">
                <a:latin typeface="Avenir LT Std 45 Book" pitchFamily="34" charset="0"/>
              </a:rPr>
              <a:t>Dynamic </a:t>
            </a:r>
            <a:r>
              <a:rPr lang="en-US" sz="1600" b="0" dirty="0" smtClean="0">
                <a:latin typeface="Avenir LT Std 45 Book" pitchFamily="34" charset="0"/>
              </a:rPr>
              <a:t>and tiled map </a:t>
            </a:r>
            <a:r>
              <a:rPr lang="en-US" sz="1600" b="0" dirty="0">
                <a:latin typeface="Avenir LT Std 45 Book" pitchFamily="34" charset="0"/>
              </a:rPr>
              <a:t>services (Esri, Bing, OSM)</a:t>
            </a:r>
          </a:p>
          <a:p>
            <a:r>
              <a:rPr lang="en-US" sz="1600" b="0" dirty="0">
                <a:latin typeface="Avenir LT Std 45 Book" pitchFamily="34" charset="0"/>
              </a:rPr>
              <a:t>Graphics</a:t>
            </a:r>
          </a:p>
          <a:p>
            <a:pPr lvl="1"/>
            <a:r>
              <a:rPr lang="en-US" sz="1600" b="0" dirty="0">
                <a:latin typeface="Avenir LT Std 45 Book" pitchFamily="34" charset="0"/>
              </a:rPr>
              <a:t>Sketch graphics on map</a:t>
            </a:r>
          </a:p>
          <a:p>
            <a:pPr lvl="1"/>
            <a:r>
              <a:rPr lang="en-US" sz="1600" b="0" dirty="0" smtClean="0">
                <a:latin typeface="Avenir LT Std 45 Book" pitchFamily="34" charset="0"/>
              </a:rPr>
              <a:t>Pop-ups</a:t>
            </a:r>
            <a:endParaRPr lang="en-US" sz="1600" b="0" dirty="0">
              <a:latin typeface="Avenir LT Std 45 Book" pitchFamily="34" charset="0"/>
            </a:endParaRPr>
          </a:p>
          <a:p>
            <a:r>
              <a:rPr lang="en-US" sz="1600" b="0" dirty="0">
                <a:latin typeface="Avenir LT Std 45 Book" pitchFamily="34" charset="0"/>
              </a:rPr>
              <a:t>Tasks</a:t>
            </a:r>
          </a:p>
          <a:p>
            <a:pPr lvl="1"/>
            <a:r>
              <a:rPr lang="en-US" sz="1600" b="0" dirty="0">
                <a:latin typeface="Avenir LT Std 45 Book" pitchFamily="34" charset="0"/>
              </a:rPr>
              <a:t>Query, identify, find features</a:t>
            </a:r>
          </a:p>
          <a:p>
            <a:pPr lvl="1"/>
            <a:r>
              <a:rPr lang="en-US" sz="1600" b="0" dirty="0">
                <a:latin typeface="Avenir LT Std 45 Book" pitchFamily="34" charset="0"/>
              </a:rPr>
              <a:t>Collect features</a:t>
            </a:r>
          </a:p>
          <a:p>
            <a:pPr lvl="1"/>
            <a:r>
              <a:rPr lang="en-US" sz="1600" b="0" dirty="0">
                <a:latin typeface="Avenir LT Std 45 Book" pitchFamily="34" charset="0"/>
              </a:rPr>
              <a:t>Locate/geocode addresses</a:t>
            </a:r>
          </a:p>
          <a:p>
            <a:pPr lvl="1"/>
            <a:r>
              <a:rPr lang="en-US" sz="1600" b="0" dirty="0">
                <a:latin typeface="Avenir LT Std 45 Book" pitchFamily="34" charset="0"/>
              </a:rPr>
              <a:t>Geometry </a:t>
            </a:r>
            <a:r>
              <a:rPr lang="en-US" sz="1600" b="0" dirty="0" smtClean="0">
                <a:latin typeface="Avenir LT Std 45 Book" pitchFamily="34" charset="0"/>
              </a:rPr>
              <a:t>operations</a:t>
            </a:r>
            <a:endParaRPr lang="en-US" sz="1600" b="0" dirty="0">
              <a:latin typeface="Avenir LT Std 45 Book" pitchFamily="34" charset="0"/>
            </a:endParaRPr>
          </a:p>
          <a:p>
            <a:pPr lvl="1"/>
            <a:r>
              <a:rPr lang="en-US" sz="1600" b="0" dirty="0">
                <a:latin typeface="Avenir LT Std 45 Book" pitchFamily="34" charset="0"/>
              </a:rPr>
              <a:t>Geoprocessing (analysis)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4400" y="1223316"/>
            <a:ext cx="7315200" cy="479423"/>
          </a:xfrm>
        </p:spPr>
        <p:txBody>
          <a:bodyPr/>
          <a:lstStyle/>
          <a:p>
            <a:r>
              <a:rPr lang="en-US" b="0" dirty="0" smtClean="0">
                <a:solidFill>
                  <a:schemeClr val="tx2"/>
                </a:solidFill>
                <a:latin typeface="Avenir LT Std 65 Medium" pitchFamily="34" charset="0"/>
              </a:rPr>
              <a:t>iOS, Windows Phone and Android Devices</a:t>
            </a:r>
            <a:endParaRPr lang="en-US" b="0" dirty="0">
              <a:solidFill>
                <a:schemeClr val="tx2"/>
              </a:solidFill>
              <a:latin typeface="Avenir LT Std 65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4964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ri2011_corp4x3_tmplt">
  <a:themeElements>
    <a:clrScheme name="Esri 2011">
      <a:dk1>
        <a:sysClr val="windowText" lastClr="000000"/>
      </a:dk1>
      <a:lt1>
        <a:sysClr val="window" lastClr="FFFFFF"/>
      </a:lt1>
      <a:dk2>
        <a:srgbClr val="001446"/>
      </a:dk2>
      <a:lt2>
        <a:srgbClr val="FFFF96"/>
      </a:lt2>
      <a:accent1>
        <a:srgbClr val="A3CA4B"/>
      </a:accent1>
      <a:accent2>
        <a:srgbClr val="FAC15A"/>
      </a:accent2>
      <a:accent3>
        <a:srgbClr val="ED982D"/>
      </a:accent3>
      <a:accent4>
        <a:srgbClr val="5EB4E6"/>
      </a:accent4>
      <a:accent5>
        <a:srgbClr val="8DA3E8"/>
      </a:accent5>
      <a:accent6>
        <a:srgbClr val="B996D5"/>
      </a:accent6>
      <a:hlink>
        <a:srgbClr val="9BCDFF"/>
      </a:hlink>
      <a:folHlink>
        <a:srgbClr val="8C8C8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19050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Esri 2011">
    <a:dk1>
      <a:sysClr val="windowText" lastClr="000000"/>
    </a:dk1>
    <a:lt1>
      <a:sysClr val="window" lastClr="FFFFFF"/>
    </a:lt1>
    <a:dk2>
      <a:srgbClr val="001446"/>
    </a:dk2>
    <a:lt2>
      <a:srgbClr val="FFFF96"/>
    </a:lt2>
    <a:accent1>
      <a:srgbClr val="A3CA4B"/>
    </a:accent1>
    <a:accent2>
      <a:srgbClr val="FAC15A"/>
    </a:accent2>
    <a:accent3>
      <a:srgbClr val="ED982D"/>
    </a:accent3>
    <a:accent4>
      <a:srgbClr val="5EB4E6"/>
    </a:accent4>
    <a:accent5>
      <a:srgbClr val="8DA3E8"/>
    </a:accent5>
    <a:accent6>
      <a:srgbClr val="B996D5"/>
    </a:accent6>
    <a:hlink>
      <a:srgbClr val="9BCDFF"/>
    </a:hlink>
    <a:folHlink>
      <a:srgbClr val="8C8C8C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Esri2011_corp4x3_tmplt</Template>
  <TotalTime>1084</TotalTime>
  <Words>329</Words>
  <Application>Microsoft Office PowerPoint</Application>
  <PresentationFormat>On-screen Show (4:3)</PresentationFormat>
  <Paragraphs>120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Esri2011_corp4x3_tmplt</vt:lpstr>
      <vt:lpstr>Mapping in a Mobile World:  Getting Started With Free APIs</vt:lpstr>
      <vt:lpstr>Outline</vt:lpstr>
      <vt:lpstr>Trends</vt:lpstr>
      <vt:lpstr>Trends</vt:lpstr>
      <vt:lpstr>Trends</vt:lpstr>
      <vt:lpstr>ArcGIS on Smartphones and Tablets</vt:lpstr>
      <vt:lpstr>ArcGIS on Smartphones and Tablets</vt:lpstr>
      <vt:lpstr>ArcGIS Applications</vt:lpstr>
      <vt:lpstr>ArcGIS APIs</vt:lpstr>
      <vt:lpstr>ArcGIS APIs – How do I get them?</vt:lpstr>
      <vt:lpstr>Mobile Demos</vt:lpstr>
      <vt:lpstr>Common Question</vt:lpstr>
      <vt:lpstr>Thank you!</vt:lpstr>
      <vt:lpstr>Questions?</vt:lpstr>
      <vt:lpstr>PowerPoint Presentation</vt:lpstr>
    </vt:vector>
  </TitlesOfParts>
  <Company>ESRI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Safe Area — Please Read</dc:title>
  <dc:creator>Nathan Bennett</dc:creator>
  <cp:lastModifiedBy>Nathan Bennett</cp:lastModifiedBy>
  <cp:revision>46</cp:revision>
  <dcterms:created xsi:type="dcterms:W3CDTF">2011-04-06T21:59:40Z</dcterms:created>
  <dcterms:modified xsi:type="dcterms:W3CDTF">2011-04-15T20:58:19Z</dcterms:modified>
</cp:coreProperties>
</file>